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29" r:id="rId5"/>
    <p:sldMasterId id="2147483730" r:id="rId6"/>
    <p:sldMasterId id="2147483731" r:id="rId7"/>
    <p:sldMasterId id="2147483732"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Lst>
  <p:sldSz cy="5143500" cx="9144000"/>
  <p:notesSz cx="6858000" cy="9144000"/>
  <p:embeddedFontLst>
    <p:embeddedFont>
      <p:font typeface="Montserrat SemiBold"/>
      <p:regular r:id="rId60"/>
      <p:bold r:id="rId61"/>
      <p:italic r:id="rId62"/>
      <p:boldItalic r:id="rId63"/>
    </p:embeddedFont>
    <p:embeddedFont>
      <p:font typeface="Roboto"/>
      <p:regular r:id="rId64"/>
      <p:bold r:id="rId65"/>
      <p:italic r:id="rId66"/>
      <p:boldItalic r:id="rId67"/>
    </p:embeddedFont>
    <p:embeddedFont>
      <p:font typeface="Montserrat"/>
      <p:regular r:id="rId68"/>
      <p:bold r:id="rId69"/>
      <p:italic r:id="rId70"/>
      <p:boldItalic r:id="rId71"/>
    </p:embeddedFont>
    <p:embeddedFont>
      <p:font typeface="Montserrat Black"/>
      <p:bold r:id="rId72"/>
      <p:boldItalic r:id="rId73"/>
    </p:embeddedFont>
    <p:embeddedFont>
      <p:font typeface="Poppins"/>
      <p:regular r:id="rId74"/>
      <p:bold r:id="rId75"/>
      <p:italic r:id="rId76"/>
      <p:boldItalic r:id="rId77"/>
    </p:embeddedFont>
    <p:embeddedFont>
      <p:font typeface="Montserrat Medium"/>
      <p:regular r:id="rId78"/>
      <p:bold r:id="rId79"/>
      <p:italic r:id="rId80"/>
      <p:boldItalic r:id="rId81"/>
    </p:embeddedFont>
    <p:embeddedFont>
      <p:font typeface="Montserrat Light"/>
      <p:regular r:id="rId82"/>
      <p:bold r:id="rId83"/>
      <p:italic r:id="rId84"/>
      <p:boldItalic r:id="rId85"/>
    </p:embeddedFont>
    <p:embeddedFont>
      <p:font typeface="Montserrat ExtraBold"/>
      <p:bold r:id="rId86"/>
      <p:boldItalic r:id="rId8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guide id="3" pos="624">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2F7F07A-340F-4F4E-AF85-CEB82BE125E5}">
  <a:tblStyle styleId="{A2F7F07A-340F-4F4E-AF85-CEB82BE125E5}"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 pos="624"/>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84" Type="http://schemas.openxmlformats.org/officeDocument/2006/relationships/font" Target="fonts/MontserratLight-italic.fntdata"/><Relationship Id="rId83" Type="http://schemas.openxmlformats.org/officeDocument/2006/relationships/font" Target="fonts/MontserratLight-bold.fntdata"/><Relationship Id="rId42" Type="http://schemas.openxmlformats.org/officeDocument/2006/relationships/slide" Target="slides/slide33.xml"/><Relationship Id="rId86" Type="http://schemas.openxmlformats.org/officeDocument/2006/relationships/font" Target="fonts/MontserratExtraBold-bold.fntdata"/><Relationship Id="rId41" Type="http://schemas.openxmlformats.org/officeDocument/2006/relationships/slide" Target="slides/slide32.xml"/><Relationship Id="rId85" Type="http://schemas.openxmlformats.org/officeDocument/2006/relationships/font" Target="fonts/MontserratLight-boldItalic.fntdata"/><Relationship Id="rId44" Type="http://schemas.openxmlformats.org/officeDocument/2006/relationships/slide" Target="slides/slide35.xml"/><Relationship Id="rId43" Type="http://schemas.openxmlformats.org/officeDocument/2006/relationships/slide" Target="slides/slide34.xml"/><Relationship Id="rId87" Type="http://schemas.openxmlformats.org/officeDocument/2006/relationships/font" Target="fonts/MontserratExtraBold-boldItalic.fntdata"/><Relationship Id="rId46" Type="http://schemas.openxmlformats.org/officeDocument/2006/relationships/slide" Target="slides/slide37.xml"/><Relationship Id="rId45" Type="http://schemas.openxmlformats.org/officeDocument/2006/relationships/slide" Target="slides/slide36.xml"/><Relationship Id="rId80" Type="http://schemas.openxmlformats.org/officeDocument/2006/relationships/font" Target="fonts/MontserratMedium-italic.fntdata"/><Relationship Id="rId82" Type="http://schemas.openxmlformats.org/officeDocument/2006/relationships/font" Target="fonts/MontserratLight-regular.fntdata"/><Relationship Id="rId81" Type="http://schemas.openxmlformats.org/officeDocument/2006/relationships/font" Target="fonts/MontserratMedium-boldItalic.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notesMaster" Target="notesMasters/notesMaster1.xml"/><Relationship Id="rId48" Type="http://schemas.openxmlformats.org/officeDocument/2006/relationships/slide" Target="slides/slide39.xml"/><Relationship Id="rId47" Type="http://schemas.openxmlformats.org/officeDocument/2006/relationships/slide" Target="slides/slide38.xml"/><Relationship Id="rId49" Type="http://schemas.openxmlformats.org/officeDocument/2006/relationships/slide" Target="slides/slide40.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font" Target="fonts/MontserratBlack-boldItalic.fntdata"/><Relationship Id="rId72" Type="http://schemas.openxmlformats.org/officeDocument/2006/relationships/font" Target="fonts/MontserratBlack-bold.fntdata"/><Relationship Id="rId31" Type="http://schemas.openxmlformats.org/officeDocument/2006/relationships/slide" Target="slides/slide22.xml"/><Relationship Id="rId75" Type="http://schemas.openxmlformats.org/officeDocument/2006/relationships/font" Target="fonts/Poppins-bold.fntdata"/><Relationship Id="rId30" Type="http://schemas.openxmlformats.org/officeDocument/2006/relationships/slide" Target="slides/slide21.xml"/><Relationship Id="rId74" Type="http://schemas.openxmlformats.org/officeDocument/2006/relationships/font" Target="fonts/Poppins-regular.fntdata"/><Relationship Id="rId33" Type="http://schemas.openxmlformats.org/officeDocument/2006/relationships/slide" Target="slides/slide24.xml"/><Relationship Id="rId77" Type="http://schemas.openxmlformats.org/officeDocument/2006/relationships/font" Target="fonts/Poppins-boldItalic.fntdata"/><Relationship Id="rId32" Type="http://schemas.openxmlformats.org/officeDocument/2006/relationships/slide" Target="slides/slide23.xml"/><Relationship Id="rId76" Type="http://schemas.openxmlformats.org/officeDocument/2006/relationships/font" Target="fonts/Poppins-italic.fntdata"/><Relationship Id="rId35" Type="http://schemas.openxmlformats.org/officeDocument/2006/relationships/slide" Target="slides/slide26.xml"/><Relationship Id="rId79" Type="http://schemas.openxmlformats.org/officeDocument/2006/relationships/font" Target="fonts/MontserratMedium-bold.fntdata"/><Relationship Id="rId34" Type="http://schemas.openxmlformats.org/officeDocument/2006/relationships/slide" Target="slides/slide25.xml"/><Relationship Id="rId78" Type="http://schemas.openxmlformats.org/officeDocument/2006/relationships/font" Target="fonts/MontserratMedium-regular.fntdata"/><Relationship Id="rId71" Type="http://schemas.openxmlformats.org/officeDocument/2006/relationships/font" Target="fonts/Montserrat-boldItalic.fntdata"/><Relationship Id="rId70" Type="http://schemas.openxmlformats.org/officeDocument/2006/relationships/font" Target="fonts/Montserrat-italic.fntdata"/><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62" Type="http://schemas.openxmlformats.org/officeDocument/2006/relationships/font" Target="fonts/MontserratSemiBold-italic.fntdata"/><Relationship Id="rId61" Type="http://schemas.openxmlformats.org/officeDocument/2006/relationships/font" Target="fonts/MontserratSemiBold-bold.fntdata"/><Relationship Id="rId20" Type="http://schemas.openxmlformats.org/officeDocument/2006/relationships/slide" Target="slides/slide11.xml"/><Relationship Id="rId64" Type="http://schemas.openxmlformats.org/officeDocument/2006/relationships/font" Target="fonts/Roboto-regular.fntdata"/><Relationship Id="rId63" Type="http://schemas.openxmlformats.org/officeDocument/2006/relationships/font" Target="fonts/MontserratSemiBold-boldItalic.fntdata"/><Relationship Id="rId22" Type="http://schemas.openxmlformats.org/officeDocument/2006/relationships/slide" Target="slides/slide13.xml"/><Relationship Id="rId66" Type="http://schemas.openxmlformats.org/officeDocument/2006/relationships/font" Target="fonts/Roboto-italic.fntdata"/><Relationship Id="rId21" Type="http://schemas.openxmlformats.org/officeDocument/2006/relationships/slide" Target="slides/slide12.xml"/><Relationship Id="rId65" Type="http://schemas.openxmlformats.org/officeDocument/2006/relationships/font" Target="fonts/Roboto-bold.fntdata"/><Relationship Id="rId24" Type="http://schemas.openxmlformats.org/officeDocument/2006/relationships/slide" Target="slides/slide15.xml"/><Relationship Id="rId68" Type="http://schemas.openxmlformats.org/officeDocument/2006/relationships/font" Target="fonts/Montserrat-regular.fntdata"/><Relationship Id="rId23" Type="http://schemas.openxmlformats.org/officeDocument/2006/relationships/slide" Target="slides/slide14.xml"/><Relationship Id="rId67" Type="http://schemas.openxmlformats.org/officeDocument/2006/relationships/font" Target="fonts/Roboto-boldItalic.fntdata"/><Relationship Id="rId60" Type="http://schemas.openxmlformats.org/officeDocument/2006/relationships/font" Target="fonts/MontserratSemiBold-regular.fntdata"/><Relationship Id="rId26" Type="http://schemas.openxmlformats.org/officeDocument/2006/relationships/slide" Target="slides/slide17.xml"/><Relationship Id="rId25" Type="http://schemas.openxmlformats.org/officeDocument/2006/relationships/slide" Target="slides/slide16.xml"/><Relationship Id="rId69" Type="http://schemas.openxmlformats.org/officeDocument/2006/relationships/font" Target="fonts/Montserrat-bold.fntdata"/><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51" Type="http://schemas.openxmlformats.org/officeDocument/2006/relationships/slide" Target="slides/slide42.xml"/><Relationship Id="rId50" Type="http://schemas.openxmlformats.org/officeDocument/2006/relationships/slide" Target="slides/slide41.xml"/><Relationship Id="rId53" Type="http://schemas.openxmlformats.org/officeDocument/2006/relationships/slide" Target="slides/slide44.xml"/><Relationship Id="rId52" Type="http://schemas.openxmlformats.org/officeDocument/2006/relationships/slide" Target="slides/slide43.xml"/><Relationship Id="rId11" Type="http://schemas.openxmlformats.org/officeDocument/2006/relationships/slide" Target="slides/slide2.xml"/><Relationship Id="rId55" Type="http://schemas.openxmlformats.org/officeDocument/2006/relationships/slide" Target="slides/slide46.xml"/><Relationship Id="rId10" Type="http://schemas.openxmlformats.org/officeDocument/2006/relationships/slide" Target="slides/slide1.xml"/><Relationship Id="rId54" Type="http://schemas.openxmlformats.org/officeDocument/2006/relationships/slide" Target="slides/slide45.xml"/><Relationship Id="rId13" Type="http://schemas.openxmlformats.org/officeDocument/2006/relationships/slide" Target="slides/slide4.xml"/><Relationship Id="rId57" Type="http://schemas.openxmlformats.org/officeDocument/2006/relationships/slide" Target="slides/slide48.xml"/><Relationship Id="rId12" Type="http://schemas.openxmlformats.org/officeDocument/2006/relationships/slide" Target="slides/slide3.xml"/><Relationship Id="rId56" Type="http://schemas.openxmlformats.org/officeDocument/2006/relationships/slide" Target="slides/slide47.xml"/><Relationship Id="rId15" Type="http://schemas.openxmlformats.org/officeDocument/2006/relationships/slide" Target="slides/slide6.xml"/><Relationship Id="rId59" Type="http://schemas.openxmlformats.org/officeDocument/2006/relationships/slide" Target="slides/slide50.xml"/><Relationship Id="rId14" Type="http://schemas.openxmlformats.org/officeDocument/2006/relationships/slide" Target="slides/slide5.xml"/><Relationship Id="rId58" Type="http://schemas.openxmlformats.org/officeDocument/2006/relationships/slide" Target="slides/slide49.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5857c4ff2c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5857c4ff2c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7cd146abfc_0_8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7cd146abfc_0_8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7cd146abfc_0_8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7cd146abfc_0_8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7cd146abfc_0_8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4" name="Google Shape;614;g7cd146abfc_0_8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7cd146abfc_0_8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6" name="Google Shape;636;g7cd146abfc_0_8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7cd146abfc_0_8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3" name="Google Shape;653;g7cd146abfc_0_8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7cd146abfc_0_8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0" name="Google Shape;670;g7cd146abfc_0_8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af097a902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5" name="Google Shape;685;gaf097a902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af097a9024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0" name="Google Shape;700;gaf097a9024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7cd146abfc_0_9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9" name="Google Shape;709;g7cd146abfc_0_9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g7cd146abfc_0_12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9" name="Google Shape;739;g7cd146abfc_0_1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585bb7fcf6_0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585bb7fcf6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g7cd146abfc_0_9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8" name="Google Shape;748;g7cd146abfc_0_9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g3405341a0f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7" name="Google Shape;757;g3405341a0f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g7cd146abfc_0_10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8" name="Google Shape;768;g7cd146abfc_0_10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7cd146abfc_0_10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9" name="Google Shape;779;g7cd146abfc_0_10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g7cd146abfc_0_10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7" name="Google Shape;787;g7cd146abfc_0_10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g7cd146abfc_0_10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4" name="Google Shape;794;g7cd146abfc_0_10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g7cd146abfc_0_10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3" name="Google Shape;803;g7cd146abfc_0_10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g7cd146abfc_0_10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9" name="Google Shape;809;g7cd146abfc_0_10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g7cd146abfc_0_10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8" name="Google Shape;818;g7cd146abfc_0_10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g7cd146abfc_0_10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2" name="Google Shape;832;g7cd146abfc_0_10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6e00d46f71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6e00d46f71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g7cd146abfc_0_10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6" name="Google Shape;866;g7cd146abfc_0_10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g7cd146abfc_0_10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5" name="Google Shape;875;g7cd146abfc_0_10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0" name="Shape 880"/>
        <p:cNvGrpSpPr/>
        <p:nvPr/>
      </p:nvGrpSpPr>
      <p:grpSpPr>
        <a:xfrm>
          <a:off x="0" y="0"/>
          <a:ext cx="0" cy="0"/>
          <a:chOff x="0" y="0"/>
          <a:chExt cx="0" cy="0"/>
        </a:xfrm>
      </p:grpSpPr>
      <p:sp>
        <p:nvSpPr>
          <p:cNvPr id="881" name="Google Shape;881;g7cd146abfc_0_1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2" name="Google Shape;882;g7cd146abfc_0_1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g7cd146abfc_0_1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9" name="Google Shape;889;g7cd146abfc_0_1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g7cd146abfc_0_1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0" name="Google Shape;900;g7cd146abfc_0_1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g7cd146abfc_0_1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6" name="Google Shape;906;g7cd146abfc_0_1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g7cd146abfc_0_1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3" name="Google Shape;913;g7cd146abfc_0_1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g514db6d3f2_0_14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0" name="Google Shape;920;g514db6d3f2_0_14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2" name="Shape 932"/>
        <p:cNvGrpSpPr/>
        <p:nvPr/>
      </p:nvGrpSpPr>
      <p:grpSpPr>
        <a:xfrm>
          <a:off x="0" y="0"/>
          <a:ext cx="0" cy="0"/>
          <a:chOff x="0" y="0"/>
          <a:chExt cx="0" cy="0"/>
        </a:xfrm>
      </p:grpSpPr>
      <p:sp>
        <p:nvSpPr>
          <p:cNvPr id="933" name="Google Shape;933;g514db6d3f2_0_14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4" name="Google Shape;934;g514db6d3f2_0_14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6" name="Shape 946"/>
        <p:cNvGrpSpPr/>
        <p:nvPr/>
      </p:nvGrpSpPr>
      <p:grpSpPr>
        <a:xfrm>
          <a:off x="0" y="0"/>
          <a:ext cx="0" cy="0"/>
          <a:chOff x="0" y="0"/>
          <a:chExt cx="0" cy="0"/>
        </a:xfrm>
      </p:grpSpPr>
      <p:sp>
        <p:nvSpPr>
          <p:cNvPr id="947" name="Google Shape;947;g514db6d3f2_0_58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8" name="Google Shape;948;g514db6d3f2_0_58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6e00d46f71_0_6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6e00d46f71_0_6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5" name="Shape 965"/>
        <p:cNvGrpSpPr/>
        <p:nvPr/>
      </p:nvGrpSpPr>
      <p:grpSpPr>
        <a:xfrm>
          <a:off x="0" y="0"/>
          <a:ext cx="0" cy="0"/>
          <a:chOff x="0" y="0"/>
          <a:chExt cx="0" cy="0"/>
        </a:xfrm>
      </p:grpSpPr>
      <p:sp>
        <p:nvSpPr>
          <p:cNvPr id="966" name="Google Shape;966;g514db6d3f2_0_59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7" name="Google Shape;967;g514db6d3f2_0_59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7" name="Shape 977"/>
        <p:cNvGrpSpPr/>
        <p:nvPr/>
      </p:nvGrpSpPr>
      <p:grpSpPr>
        <a:xfrm>
          <a:off x="0" y="0"/>
          <a:ext cx="0" cy="0"/>
          <a:chOff x="0" y="0"/>
          <a:chExt cx="0" cy="0"/>
        </a:xfrm>
      </p:grpSpPr>
      <p:sp>
        <p:nvSpPr>
          <p:cNvPr id="978" name="Google Shape;978;g6e00d46f71_0_2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9" name="Google Shape;979;g6e00d46f71_0_2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2" name="Shape 992"/>
        <p:cNvGrpSpPr/>
        <p:nvPr/>
      </p:nvGrpSpPr>
      <p:grpSpPr>
        <a:xfrm>
          <a:off x="0" y="0"/>
          <a:ext cx="0" cy="0"/>
          <a:chOff x="0" y="0"/>
          <a:chExt cx="0" cy="0"/>
        </a:xfrm>
      </p:grpSpPr>
      <p:sp>
        <p:nvSpPr>
          <p:cNvPr id="993" name="Google Shape;993;g6e00d46f71_0_23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4" name="Google Shape;994;g6e00d46f71_0_23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9" name="Shape 1009"/>
        <p:cNvGrpSpPr/>
        <p:nvPr/>
      </p:nvGrpSpPr>
      <p:grpSpPr>
        <a:xfrm>
          <a:off x="0" y="0"/>
          <a:ext cx="0" cy="0"/>
          <a:chOff x="0" y="0"/>
          <a:chExt cx="0" cy="0"/>
        </a:xfrm>
      </p:grpSpPr>
      <p:sp>
        <p:nvSpPr>
          <p:cNvPr id="1010" name="Google Shape;1010;g6e00d46f71_0_25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1" name="Google Shape;1011;g6e00d46f71_0_25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4" name="Shape 1024"/>
        <p:cNvGrpSpPr/>
        <p:nvPr/>
      </p:nvGrpSpPr>
      <p:grpSpPr>
        <a:xfrm>
          <a:off x="0" y="0"/>
          <a:ext cx="0" cy="0"/>
          <a:chOff x="0" y="0"/>
          <a:chExt cx="0" cy="0"/>
        </a:xfrm>
      </p:grpSpPr>
      <p:sp>
        <p:nvSpPr>
          <p:cNvPr id="1025" name="Google Shape;1025;gad979ee34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6" name="Google Shape;1026;gad979ee34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2" name="Shape 1042"/>
        <p:cNvGrpSpPr/>
        <p:nvPr/>
      </p:nvGrpSpPr>
      <p:grpSpPr>
        <a:xfrm>
          <a:off x="0" y="0"/>
          <a:ext cx="0" cy="0"/>
          <a:chOff x="0" y="0"/>
          <a:chExt cx="0" cy="0"/>
        </a:xfrm>
      </p:grpSpPr>
      <p:sp>
        <p:nvSpPr>
          <p:cNvPr id="1043" name="Google Shape;1043;g6e00d46f71_0_18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4" name="Google Shape;1044;g6e00d46f71_0_18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6" name="Shape 1056"/>
        <p:cNvGrpSpPr/>
        <p:nvPr/>
      </p:nvGrpSpPr>
      <p:grpSpPr>
        <a:xfrm>
          <a:off x="0" y="0"/>
          <a:ext cx="0" cy="0"/>
          <a:chOff x="0" y="0"/>
          <a:chExt cx="0" cy="0"/>
        </a:xfrm>
      </p:grpSpPr>
      <p:sp>
        <p:nvSpPr>
          <p:cNvPr id="1057" name="Google Shape;1057;g6e00d46f71_0_20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8" name="Google Shape;1058;g6e00d46f71_0_20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9" name="Shape 1069"/>
        <p:cNvGrpSpPr/>
        <p:nvPr/>
      </p:nvGrpSpPr>
      <p:grpSpPr>
        <a:xfrm>
          <a:off x="0" y="0"/>
          <a:ext cx="0" cy="0"/>
          <a:chOff x="0" y="0"/>
          <a:chExt cx="0" cy="0"/>
        </a:xfrm>
      </p:grpSpPr>
      <p:sp>
        <p:nvSpPr>
          <p:cNvPr id="1070" name="Google Shape;1070;g514db6d3f2_0_8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1" name="Google Shape;1071;g514db6d3f2_0_8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2" name="Shape 1082"/>
        <p:cNvGrpSpPr/>
        <p:nvPr/>
      </p:nvGrpSpPr>
      <p:grpSpPr>
        <a:xfrm>
          <a:off x="0" y="0"/>
          <a:ext cx="0" cy="0"/>
          <a:chOff x="0" y="0"/>
          <a:chExt cx="0" cy="0"/>
        </a:xfrm>
      </p:grpSpPr>
      <p:sp>
        <p:nvSpPr>
          <p:cNvPr id="1083" name="Google Shape;1083;g7cd146abfc_19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4" name="Google Shape;1084;g7cd146abfc_1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6" name="Shape 1096"/>
        <p:cNvGrpSpPr/>
        <p:nvPr/>
      </p:nvGrpSpPr>
      <p:grpSpPr>
        <a:xfrm>
          <a:off x="0" y="0"/>
          <a:ext cx="0" cy="0"/>
          <a:chOff x="0" y="0"/>
          <a:chExt cx="0" cy="0"/>
        </a:xfrm>
      </p:grpSpPr>
      <p:sp>
        <p:nvSpPr>
          <p:cNvPr id="1097" name="Google Shape;1097;g6e00d46f71_0_15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8" name="Google Shape;1098;g6e00d46f71_0_15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pl">
                <a:solidFill>
                  <a:schemeClr val="dk1"/>
                </a:solidFill>
              </a:rPr>
              <a:t>PROBLEM? Przeczytaj instrukcję!</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7cd146abfc_0_7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7cd146abfc_0_7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8" name="Shape 1108"/>
        <p:cNvGrpSpPr/>
        <p:nvPr/>
      </p:nvGrpSpPr>
      <p:grpSpPr>
        <a:xfrm>
          <a:off x="0" y="0"/>
          <a:ext cx="0" cy="0"/>
          <a:chOff x="0" y="0"/>
          <a:chExt cx="0" cy="0"/>
        </a:xfrm>
      </p:grpSpPr>
      <p:sp>
        <p:nvSpPr>
          <p:cNvPr id="1109" name="Google Shape;1109;g6e00d46f71_0_15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0" name="Google Shape;1110;g6e00d46f71_0_15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pl">
                <a:solidFill>
                  <a:schemeClr val="dk1"/>
                </a:solidFill>
              </a:rPr>
              <a:t>PROBLEM? Przeczytaj instrukcję!</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ad93837f6b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ad93837f6b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7cd146abfc_0_12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7cd146abfc_0_1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7cd146abfc_0_13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7cd146abfc_0_1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7cd146abfc_0_8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7cd146abfc_0_8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5.jpg"/><Relationship Id="rId3"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 Id="rId3"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 Id="rId3" Type="http://schemas.openxmlformats.org/officeDocument/2006/relationships/image" Target="../media/image13.png"/><Relationship Id="rId4" Type="http://schemas.openxmlformats.org/officeDocument/2006/relationships/image" Target="../media/image9.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 Id="rId3" Type="http://schemas.openxmlformats.org/officeDocument/2006/relationships/image" Target="../media/image11.png"/><Relationship Id="rId4" Type="http://schemas.openxmlformats.org/officeDocument/2006/relationships/image" Target="../media/image9.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 Id="rId3" Type="http://schemas.openxmlformats.org/officeDocument/2006/relationships/image" Target="../media/image9.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9.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 Id="rId3"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12.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8.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2.png"/><Relationship Id="rId7" Type="http://schemas.openxmlformats.org/officeDocument/2006/relationships/image" Target="../media/image23.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7.jpg"/><Relationship Id="rId3" Type="http://schemas.openxmlformats.org/officeDocument/2006/relationships/image" Target="../media/image16.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5.png"/><Relationship Id="rId3" Type="http://schemas.openxmlformats.org/officeDocument/2006/relationships/image" Target="../media/image14.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5.png"/><Relationship Id="rId3" Type="http://schemas.openxmlformats.org/officeDocument/2006/relationships/image" Target="../media/image14.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4.png"/><Relationship Id="rId3" Type="http://schemas.openxmlformats.org/officeDocument/2006/relationships/image" Target="../media/image1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4.png"/><Relationship Id="rId3" Type="http://schemas.openxmlformats.org/officeDocument/2006/relationships/image" Target="../media/image18.png"/><Relationship Id="rId4" Type="http://schemas.openxmlformats.org/officeDocument/2006/relationships/image" Target="../media/image15.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8.png"/><Relationship Id="rId3" Type="http://schemas.openxmlformats.org/officeDocument/2006/relationships/image" Target="../media/image32.png"/><Relationship Id="rId4" Type="http://schemas.openxmlformats.org/officeDocument/2006/relationships/image" Target="../media/image15.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4.png"/><Relationship Id="rId3" Type="http://schemas.openxmlformats.org/officeDocument/2006/relationships/image" Target="../media/image15.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1.png"/><Relationship Id="rId3" Type="http://schemas.openxmlformats.org/officeDocument/2006/relationships/image" Target="../media/image15.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 Id="rId3" Type="http://schemas.openxmlformats.org/officeDocument/2006/relationships/image" Target="../media/image32.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png"/><Relationship Id="rId3" Type="http://schemas.openxmlformats.org/officeDocument/2006/relationships/image" Target="../media/image33.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1.png"/><Relationship Id="rId3" Type="http://schemas.openxmlformats.org/officeDocument/2006/relationships/image" Target="../media/image17.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png"/><Relationship Id="rId3" Type="http://schemas.openxmlformats.org/officeDocument/2006/relationships/image" Target="../media/image15.png"/><Relationship Id="rId4" Type="http://schemas.openxmlformats.org/officeDocument/2006/relationships/image" Target="../media/image26.png"/><Relationship Id="rId5" Type="http://schemas.openxmlformats.org/officeDocument/2006/relationships/image" Target="../media/image28.png"/><Relationship Id="rId6" Type="http://schemas.openxmlformats.org/officeDocument/2006/relationships/image" Target="../media/image27.png"/><Relationship Id="rId7" Type="http://schemas.openxmlformats.org/officeDocument/2006/relationships/image" Target="../media/image29.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1.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ffer - right">
  <p:cSld name="TITLE_1">
    <p:spTree>
      <p:nvGrpSpPr>
        <p:cNvPr id="50" name="Shape 50"/>
        <p:cNvGrpSpPr/>
        <p:nvPr/>
      </p:nvGrpSpPr>
      <p:grpSpPr>
        <a:xfrm>
          <a:off x="0" y="0"/>
          <a:ext cx="0" cy="0"/>
          <a:chOff x="0" y="0"/>
          <a:chExt cx="0" cy="0"/>
        </a:xfrm>
      </p:grpSpPr>
      <p:sp>
        <p:nvSpPr>
          <p:cNvPr id="51" name="Google Shape;51;p13"/>
          <p:cNvSpPr txBox="1"/>
          <p:nvPr>
            <p:ph idx="12" type="sldNum"/>
          </p:nvPr>
        </p:nvSpPr>
        <p:spPr>
          <a:xfrm>
            <a:off x="8472458" y="472036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l"/>
              <a:t>‹#›</a:t>
            </a:fld>
            <a:endParaRPr/>
          </a:p>
        </p:txBody>
      </p:sp>
      <p:sp>
        <p:nvSpPr>
          <p:cNvPr id="52" name="Google Shape;52;p13"/>
          <p:cNvSpPr/>
          <p:nvPr/>
        </p:nvSpPr>
        <p:spPr>
          <a:xfrm>
            <a:off x="0" y="0"/>
            <a:ext cx="470700" cy="5143500"/>
          </a:xfrm>
          <a:prstGeom prst="rect">
            <a:avLst/>
          </a:prstGeom>
          <a:solidFill>
            <a:srgbClr val="F1D6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3" name="Google Shape;53;p13"/>
          <p:cNvPicPr preferRelativeResize="0"/>
          <p:nvPr/>
        </p:nvPicPr>
        <p:blipFill>
          <a:blip r:embed="rId2">
            <a:alphaModFix/>
          </a:blip>
          <a:stretch>
            <a:fillRect/>
          </a:stretch>
        </p:blipFill>
        <p:spPr>
          <a:xfrm rot="-5400000">
            <a:off x="-281945" y="4201085"/>
            <a:ext cx="1025925" cy="13945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ffer - right 1">
  <p:cSld name="TITLE_2">
    <p:spTree>
      <p:nvGrpSpPr>
        <p:cNvPr id="54" name="Shape 54"/>
        <p:cNvGrpSpPr/>
        <p:nvPr/>
      </p:nvGrpSpPr>
      <p:grpSpPr>
        <a:xfrm>
          <a:off x="0" y="0"/>
          <a:ext cx="0" cy="0"/>
          <a:chOff x="0" y="0"/>
          <a:chExt cx="0" cy="0"/>
        </a:xfrm>
      </p:grpSpPr>
      <p:sp>
        <p:nvSpPr>
          <p:cNvPr id="55" name="Google Shape;55;p14"/>
          <p:cNvSpPr txBox="1"/>
          <p:nvPr>
            <p:ph idx="12" type="sldNum"/>
          </p:nvPr>
        </p:nvSpPr>
        <p:spPr>
          <a:xfrm>
            <a:off x="8472458" y="472036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l"/>
              <a:t>‹#›</a:t>
            </a:fld>
            <a:endParaRPr/>
          </a:p>
        </p:txBody>
      </p:sp>
      <p:sp>
        <p:nvSpPr>
          <p:cNvPr id="56" name="Google Shape;56;p14"/>
          <p:cNvSpPr/>
          <p:nvPr/>
        </p:nvSpPr>
        <p:spPr>
          <a:xfrm>
            <a:off x="0" y="0"/>
            <a:ext cx="470700" cy="5143500"/>
          </a:xfrm>
          <a:prstGeom prst="rect">
            <a:avLst/>
          </a:prstGeom>
          <a:solidFill>
            <a:srgbClr val="F1D6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7" name="Google Shape;57;p14"/>
          <p:cNvPicPr preferRelativeResize="0"/>
          <p:nvPr/>
        </p:nvPicPr>
        <p:blipFill>
          <a:blip r:embed="rId2">
            <a:alphaModFix/>
          </a:blip>
          <a:stretch>
            <a:fillRect/>
          </a:stretch>
        </p:blipFill>
        <p:spPr>
          <a:xfrm rot="-5400000">
            <a:off x="-281945" y="4201085"/>
            <a:ext cx="1025925" cy="13945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ffer - right 2">
  <p:cSld name="TITLE_3">
    <p:spTree>
      <p:nvGrpSpPr>
        <p:cNvPr id="58" name="Shape 58"/>
        <p:cNvGrpSpPr/>
        <p:nvPr/>
      </p:nvGrpSpPr>
      <p:grpSpPr>
        <a:xfrm>
          <a:off x="0" y="0"/>
          <a:ext cx="0" cy="0"/>
          <a:chOff x="0" y="0"/>
          <a:chExt cx="0" cy="0"/>
        </a:xfrm>
      </p:grpSpPr>
      <p:sp>
        <p:nvSpPr>
          <p:cNvPr id="59" name="Google Shape;59;p15"/>
          <p:cNvSpPr txBox="1"/>
          <p:nvPr>
            <p:ph idx="12" type="sldNum"/>
          </p:nvPr>
        </p:nvSpPr>
        <p:spPr>
          <a:xfrm>
            <a:off x="8472458" y="472036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l"/>
              <a:t>‹#›</a:t>
            </a:fld>
            <a:endParaRPr/>
          </a:p>
        </p:txBody>
      </p:sp>
      <p:sp>
        <p:nvSpPr>
          <p:cNvPr id="60" name="Google Shape;60;p15"/>
          <p:cNvSpPr/>
          <p:nvPr/>
        </p:nvSpPr>
        <p:spPr>
          <a:xfrm>
            <a:off x="0" y="0"/>
            <a:ext cx="470700" cy="5143500"/>
          </a:xfrm>
          <a:prstGeom prst="rect">
            <a:avLst/>
          </a:prstGeom>
          <a:solidFill>
            <a:srgbClr val="F1D6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1" name="Google Shape;61;p15"/>
          <p:cNvPicPr preferRelativeResize="0"/>
          <p:nvPr/>
        </p:nvPicPr>
        <p:blipFill>
          <a:blip r:embed="rId2">
            <a:alphaModFix/>
          </a:blip>
          <a:stretch>
            <a:fillRect/>
          </a:stretch>
        </p:blipFill>
        <p:spPr>
          <a:xfrm rot="-5400000">
            <a:off x="-281945" y="4201085"/>
            <a:ext cx="1025925" cy="13945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ffer - right 3">
  <p:cSld name="TITLE_4">
    <p:spTree>
      <p:nvGrpSpPr>
        <p:cNvPr id="62" name="Shape 62"/>
        <p:cNvGrpSpPr/>
        <p:nvPr/>
      </p:nvGrpSpPr>
      <p:grpSpPr>
        <a:xfrm>
          <a:off x="0" y="0"/>
          <a:ext cx="0" cy="0"/>
          <a:chOff x="0" y="0"/>
          <a:chExt cx="0" cy="0"/>
        </a:xfrm>
      </p:grpSpPr>
      <p:sp>
        <p:nvSpPr>
          <p:cNvPr id="63" name="Google Shape;63;p16"/>
          <p:cNvSpPr txBox="1"/>
          <p:nvPr>
            <p:ph idx="12" type="sldNum"/>
          </p:nvPr>
        </p:nvSpPr>
        <p:spPr>
          <a:xfrm>
            <a:off x="8472458" y="472036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l"/>
              <a:t>‹#›</a:t>
            </a:fld>
            <a:endParaRPr/>
          </a:p>
        </p:txBody>
      </p:sp>
      <p:sp>
        <p:nvSpPr>
          <p:cNvPr id="64" name="Google Shape;64;p16"/>
          <p:cNvSpPr/>
          <p:nvPr/>
        </p:nvSpPr>
        <p:spPr>
          <a:xfrm>
            <a:off x="0" y="0"/>
            <a:ext cx="470700" cy="5143500"/>
          </a:xfrm>
          <a:prstGeom prst="rect">
            <a:avLst/>
          </a:prstGeom>
          <a:solidFill>
            <a:srgbClr val="F1D6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6"/>
          <p:cNvSpPr txBox="1"/>
          <p:nvPr/>
        </p:nvSpPr>
        <p:spPr>
          <a:xfrm rot="-5400000">
            <a:off x="-1609187" y="2061200"/>
            <a:ext cx="3680400" cy="1542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pl" sz="900">
                <a:solidFill>
                  <a:srgbClr val="FFFFFF"/>
                </a:solidFill>
                <a:latin typeface="Montserrat"/>
                <a:ea typeface="Montserrat"/>
                <a:cs typeface="Montserrat"/>
                <a:sym typeface="Montserrat"/>
              </a:rPr>
              <a:t>CONFIDENTIAL       © 2021 Boldare. All rights reserved.</a:t>
            </a:r>
            <a:endParaRPr sz="900">
              <a:solidFill>
                <a:srgbClr val="FFFFFF"/>
              </a:solidFill>
              <a:latin typeface="Montserrat"/>
              <a:ea typeface="Montserrat"/>
              <a:cs typeface="Montserrat"/>
              <a:sym typeface="Montserrat"/>
            </a:endParaRPr>
          </a:p>
        </p:txBody>
      </p:sp>
      <p:pic>
        <p:nvPicPr>
          <p:cNvPr id="66" name="Google Shape;66;p16"/>
          <p:cNvPicPr preferRelativeResize="0"/>
          <p:nvPr/>
        </p:nvPicPr>
        <p:blipFill>
          <a:blip r:embed="rId2">
            <a:alphaModFix/>
          </a:blip>
          <a:stretch>
            <a:fillRect/>
          </a:stretch>
        </p:blipFill>
        <p:spPr>
          <a:xfrm rot="-5400000">
            <a:off x="-281945" y="4201085"/>
            <a:ext cx="1025925" cy="13945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ffer - right" type="title">
  <p:cSld name="TITLE">
    <p:spTree>
      <p:nvGrpSpPr>
        <p:cNvPr id="71" name="Shape 71"/>
        <p:cNvGrpSpPr/>
        <p:nvPr/>
      </p:nvGrpSpPr>
      <p:grpSpPr>
        <a:xfrm>
          <a:off x="0" y="0"/>
          <a:ext cx="0" cy="0"/>
          <a:chOff x="0" y="0"/>
          <a:chExt cx="0" cy="0"/>
        </a:xfrm>
      </p:grpSpPr>
      <p:sp>
        <p:nvSpPr>
          <p:cNvPr id="72" name="Google Shape;72;p18"/>
          <p:cNvSpPr txBox="1"/>
          <p:nvPr>
            <p:ph idx="12" type="sldNum"/>
          </p:nvPr>
        </p:nvSpPr>
        <p:spPr>
          <a:xfrm>
            <a:off x="8472458" y="472036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l"/>
              <a:t>‹#›</a:t>
            </a:fld>
            <a:endParaRPr/>
          </a:p>
        </p:txBody>
      </p:sp>
      <p:sp>
        <p:nvSpPr>
          <p:cNvPr id="73" name="Google Shape;73;p18"/>
          <p:cNvSpPr/>
          <p:nvPr/>
        </p:nvSpPr>
        <p:spPr>
          <a:xfrm>
            <a:off x="0" y="0"/>
            <a:ext cx="470700" cy="5143500"/>
          </a:xfrm>
          <a:prstGeom prst="rect">
            <a:avLst/>
          </a:prstGeom>
          <a:solidFill>
            <a:srgbClr val="F1D6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8"/>
          <p:cNvSpPr txBox="1"/>
          <p:nvPr/>
        </p:nvSpPr>
        <p:spPr>
          <a:xfrm rot="-5400000">
            <a:off x="-1609187" y="2061200"/>
            <a:ext cx="3680400" cy="154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pl" sz="1200">
                <a:solidFill>
                  <a:srgbClr val="FFFFFF"/>
                </a:solidFill>
                <a:latin typeface="Roboto"/>
                <a:ea typeface="Roboto"/>
                <a:cs typeface="Roboto"/>
                <a:sym typeface="Roboto"/>
              </a:rPr>
              <a:t>   PRODUCT DEVELOPMENT OFFER    —    2019</a:t>
            </a:r>
            <a:endParaRPr sz="1200">
              <a:solidFill>
                <a:srgbClr val="FFFFFF"/>
              </a:solidFill>
              <a:latin typeface="Roboto"/>
              <a:ea typeface="Roboto"/>
              <a:cs typeface="Roboto"/>
              <a:sym typeface="Roboto"/>
            </a:endParaRPr>
          </a:p>
        </p:txBody>
      </p:sp>
      <p:pic>
        <p:nvPicPr>
          <p:cNvPr id="75" name="Google Shape;75;p18"/>
          <p:cNvPicPr preferRelativeResize="0"/>
          <p:nvPr/>
        </p:nvPicPr>
        <p:blipFill>
          <a:blip r:embed="rId2">
            <a:alphaModFix/>
          </a:blip>
          <a:stretch>
            <a:fillRect/>
          </a:stretch>
        </p:blipFill>
        <p:spPr>
          <a:xfrm rot="-5400000">
            <a:off x="-281945" y="4201085"/>
            <a:ext cx="1025925" cy="13945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6" name="Shape 76"/>
        <p:cNvGrpSpPr/>
        <p:nvPr/>
      </p:nvGrpSpPr>
      <p:grpSpPr>
        <a:xfrm>
          <a:off x="0" y="0"/>
          <a:ext cx="0" cy="0"/>
          <a:chOff x="0" y="0"/>
          <a:chExt cx="0" cy="0"/>
        </a:xfrm>
      </p:grpSpPr>
      <p:sp>
        <p:nvSpPr>
          <p:cNvPr id="77" name="Google Shape;77;p19"/>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78" name="Google Shape;78;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9" name="Shape 79"/>
        <p:cNvGrpSpPr/>
        <p:nvPr/>
      </p:nvGrpSpPr>
      <p:grpSpPr>
        <a:xfrm>
          <a:off x="0" y="0"/>
          <a:ext cx="0" cy="0"/>
          <a:chOff x="0" y="0"/>
          <a:chExt cx="0" cy="0"/>
        </a:xfrm>
      </p:grpSpPr>
      <p:sp>
        <p:nvSpPr>
          <p:cNvPr id="80" name="Google Shape;80;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1" name="Google Shape;81;p2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82" name="Google Shape;82;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3" name="Shape 83"/>
        <p:cNvGrpSpPr/>
        <p:nvPr/>
      </p:nvGrpSpPr>
      <p:grpSpPr>
        <a:xfrm>
          <a:off x="0" y="0"/>
          <a:ext cx="0" cy="0"/>
          <a:chOff x="0" y="0"/>
          <a:chExt cx="0" cy="0"/>
        </a:xfrm>
      </p:grpSpPr>
      <p:sp>
        <p:nvSpPr>
          <p:cNvPr id="84" name="Google Shape;84;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5" name="Google Shape;85;p21"/>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86" name="Google Shape;86;p21"/>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87" name="Google Shape;87;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8" name="Shape 88"/>
        <p:cNvGrpSpPr/>
        <p:nvPr/>
      </p:nvGrpSpPr>
      <p:grpSpPr>
        <a:xfrm>
          <a:off x="0" y="0"/>
          <a:ext cx="0" cy="0"/>
          <a:chOff x="0" y="0"/>
          <a:chExt cx="0" cy="0"/>
        </a:xfrm>
      </p:grpSpPr>
      <p:sp>
        <p:nvSpPr>
          <p:cNvPr id="89" name="Google Shape;89;p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0" name="Google Shape;90;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1" name="Shape 91"/>
        <p:cNvGrpSpPr/>
        <p:nvPr/>
      </p:nvGrpSpPr>
      <p:grpSpPr>
        <a:xfrm>
          <a:off x="0" y="0"/>
          <a:ext cx="0" cy="0"/>
          <a:chOff x="0" y="0"/>
          <a:chExt cx="0" cy="0"/>
        </a:xfrm>
      </p:grpSpPr>
      <p:sp>
        <p:nvSpPr>
          <p:cNvPr id="92" name="Google Shape;92;p23"/>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93" name="Google Shape;93;p23"/>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94" name="Google Shape;94;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95" name="Shape 95"/>
        <p:cNvGrpSpPr/>
        <p:nvPr/>
      </p:nvGrpSpPr>
      <p:grpSpPr>
        <a:xfrm>
          <a:off x="0" y="0"/>
          <a:ext cx="0" cy="0"/>
          <a:chOff x="0" y="0"/>
          <a:chExt cx="0" cy="0"/>
        </a:xfrm>
      </p:grpSpPr>
      <p:sp>
        <p:nvSpPr>
          <p:cNvPr id="96" name="Google Shape;96;p24"/>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97" name="Google Shape;97;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8" name="Shape 98"/>
        <p:cNvGrpSpPr/>
        <p:nvPr/>
      </p:nvGrpSpPr>
      <p:grpSpPr>
        <a:xfrm>
          <a:off x="0" y="0"/>
          <a:ext cx="0" cy="0"/>
          <a:chOff x="0" y="0"/>
          <a:chExt cx="0" cy="0"/>
        </a:xfrm>
      </p:grpSpPr>
      <p:sp>
        <p:nvSpPr>
          <p:cNvPr id="99" name="Google Shape;99;p25"/>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25"/>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01" name="Google Shape;101;p25"/>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02" name="Google Shape;102;p25"/>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03" name="Google Shape;103;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4" name="Shape 104"/>
        <p:cNvGrpSpPr/>
        <p:nvPr/>
      </p:nvGrpSpPr>
      <p:grpSpPr>
        <a:xfrm>
          <a:off x="0" y="0"/>
          <a:ext cx="0" cy="0"/>
          <a:chOff x="0" y="0"/>
          <a:chExt cx="0" cy="0"/>
        </a:xfrm>
      </p:grpSpPr>
      <p:sp>
        <p:nvSpPr>
          <p:cNvPr id="105" name="Google Shape;105;p26"/>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106" name="Google Shape;106;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7" name="Shape 107"/>
        <p:cNvGrpSpPr/>
        <p:nvPr/>
      </p:nvGrpSpPr>
      <p:grpSpPr>
        <a:xfrm>
          <a:off x="0" y="0"/>
          <a:ext cx="0" cy="0"/>
          <a:chOff x="0" y="0"/>
          <a:chExt cx="0" cy="0"/>
        </a:xfrm>
      </p:grpSpPr>
      <p:sp>
        <p:nvSpPr>
          <p:cNvPr id="108" name="Google Shape;108;p27"/>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09" name="Google Shape;109;p27"/>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10" name="Google Shape;110;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1" name="Shape 111"/>
        <p:cNvGrpSpPr/>
        <p:nvPr/>
      </p:nvGrpSpPr>
      <p:grpSpPr>
        <a:xfrm>
          <a:off x="0" y="0"/>
          <a:ext cx="0" cy="0"/>
          <a:chOff x="0" y="0"/>
          <a:chExt cx="0" cy="0"/>
        </a:xfrm>
      </p:grpSpPr>
      <p:sp>
        <p:nvSpPr>
          <p:cNvPr id="112" name="Google Shape;112;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1">
  <p:cSld name="TITLE_1">
    <p:spTree>
      <p:nvGrpSpPr>
        <p:cNvPr id="113" name="Shape 113"/>
        <p:cNvGrpSpPr/>
        <p:nvPr/>
      </p:nvGrpSpPr>
      <p:grpSpPr>
        <a:xfrm>
          <a:off x="0" y="0"/>
          <a:ext cx="0" cy="0"/>
          <a:chOff x="0" y="0"/>
          <a:chExt cx="0" cy="0"/>
        </a:xfrm>
      </p:grpSpPr>
      <p:sp>
        <p:nvSpPr>
          <p:cNvPr id="114" name="Google Shape;114;p29"/>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5" name="Google Shape;115;p29"/>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16" name="Google Shape;116;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ffer - right" type="title">
  <p:cSld name="TITLE">
    <p:spTree>
      <p:nvGrpSpPr>
        <p:cNvPr id="121" name="Shape 121"/>
        <p:cNvGrpSpPr/>
        <p:nvPr/>
      </p:nvGrpSpPr>
      <p:grpSpPr>
        <a:xfrm>
          <a:off x="0" y="0"/>
          <a:ext cx="0" cy="0"/>
          <a:chOff x="0" y="0"/>
          <a:chExt cx="0" cy="0"/>
        </a:xfrm>
      </p:grpSpPr>
      <p:sp>
        <p:nvSpPr>
          <p:cNvPr id="122" name="Google Shape;122;p31"/>
          <p:cNvSpPr txBox="1"/>
          <p:nvPr>
            <p:ph idx="12" type="sldNum"/>
          </p:nvPr>
        </p:nvSpPr>
        <p:spPr>
          <a:xfrm>
            <a:off x="8472458" y="472036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l"/>
              <a:t>‹#›</a:t>
            </a:fld>
            <a:endParaRPr/>
          </a:p>
        </p:txBody>
      </p:sp>
      <p:sp>
        <p:nvSpPr>
          <p:cNvPr id="123" name="Google Shape;123;p31"/>
          <p:cNvSpPr/>
          <p:nvPr/>
        </p:nvSpPr>
        <p:spPr>
          <a:xfrm>
            <a:off x="0" y="0"/>
            <a:ext cx="470700" cy="5143500"/>
          </a:xfrm>
          <a:prstGeom prst="rect">
            <a:avLst/>
          </a:prstGeom>
          <a:solidFill>
            <a:srgbClr val="F1D6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31"/>
          <p:cNvSpPr txBox="1"/>
          <p:nvPr/>
        </p:nvSpPr>
        <p:spPr>
          <a:xfrm rot="-5400000">
            <a:off x="-1609187" y="2061200"/>
            <a:ext cx="3680400" cy="154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200">
              <a:solidFill>
                <a:srgbClr val="FFFFFF"/>
              </a:solidFill>
              <a:latin typeface="Roboto"/>
              <a:ea typeface="Roboto"/>
              <a:cs typeface="Roboto"/>
              <a:sym typeface="Roboto"/>
            </a:endParaRPr>
          </a:p>
        </p:txBody>
      </p:sp>
      <p:pic>
        <p:nvPicPr>
          <p:cNvPr id="125" name="Google Shape;125;p31"/>
          <p:cNvPicPr preferRelativeResize="0"/>
          <p:nvPr/>
        </p:nvPicPr>
        <p:blipFill>
          <a:blip r:embed="rId2">
            <a:alphaModFix/>
          </a:blip>
          <a:stretch>
            <a:fillRect/>
          </a:stretch>
        </p:blipFill>
        <p:spPr>
          <a:xfrm rot="-5400000">
            <a:off x="-281945" y="4201085"/>
            <a:ext cx="1025925" cy="13945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6" name="Shape 126"/>
        <p:cNvGrpSpPr/>
        <p:nvPr/>
      </p:nvGrpSpPr>
      <p:grpSpPr>
        <a:xfrm>
          <a:off x="0" y="0"/>
          <a:ext cx="0" cy="0"/>
          <a:chOff x="0" y="0"/>
          <a:chExt cx="0" cy="0"/>
        </a:xfrm>
      </p:grpSpPr>
      <p:sp>
        <p:nvSpPr>
          <p:cNvPr id="127" name="Google Shape;127;p32"/>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28" name="Google Shape;128;p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9" name="Shape 129"/>
        <p:cNvGrpSpPr/>
        <p:nvPr/>
      </p:nvGrpSpPr>
      <p:grpSpPr>
        <a:xfrm>
          <a:off x="0" y="0"/>
          <a:ext cx="0" cy="0"/>
          <a:chOff x="0" y="0"/>
          <a:chExt cx="0" cy="0"/>
        </a:xfrm>
      </p:grpSpPr>
      <p:sp>
        <p:nvSpPr>
          <p:cNvPr id="130" name="Google Shape;130;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1" name="Google Shape;131;p3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32" name="Google Shape;132;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33" name="Shape 133"/>
        <p:cNvGrpSpPr/>
        <p:nvPr/>
      </p:nvGrpSpPr>
      <p:grpSpPr>
        <a:xfrm>
          <a:off x="0" y="0"/>
          <a:ext cx="0" cy="0"/>
          <a:chOff x="0" y="0"/>
          <a:chExt cx="0" cy="0"/>
        </a:xfrm>
      </p:grpSpPr>
      <p:sp>
        <p:nvSpPr>
          <p:cNvPr id="134" name="Google Shape;134;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5" name="Google Shape;135;p34"/>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36" name="Google Shape;136;p34"/>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37" name="Google Shape;137;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8" name="Shape 138"/>
        <p:cNvGrpSpPr/>
        <p:nvPr/>
      </p:nvGrpSpPr>
      <p:grpSpPr>
        <a:xfrm>
          <a:off x="0" y="0"/>
          <a:ext cx="0" cy="0"/>
          <a:chOff x="0" y="0"/>
          <a:chExt cx="0" cy="0"/>
        </a:xfrm>
      </p:grpSpPr>
      <p:sp>
        <p:nvSpPr>
          <p:cNvPr id="139" name="Google Shape;139;p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0" name="Google Shape;140;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41" name="Shape 141"/>
        <p:cNvGrpSpPr/>
        <p:nvPr/>
      </p:nvGrpSpPr>
      <p:grpSpPr>
        <a:xfrm>
          <a:off x="0" y="0"/>
          <a:ext cx="0" cy="0"/>
          <a:chOff x="0" y="0"/>
          <a:chExt cx="0" cy="0"/>
        </a:xfrm>
      </p:grpSpPr>
      <p:sp>
        <p:nvSpPr>
          <p:cNvPr id="142" name="Google Shape;142;p36"/>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43" name="Google Shape;143;p36"/>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44" name="Google Shape;144;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45" name="Shape 145"/>
        <p:cNvGrpSpPr/>
        <p:nvPr/>
      </p:nvGrpSpPr>
      <p:grpSpPr>
        <a:xfrm>
          <a:off x="0" y="0"/>
          <a:ext cx="0" cy="0"/>
          <a:chOff x="0" y="0"/>
          <a:chExt cx="0" cy="0"/>
        </a:xfrm>
      </p:grpSpPr>
      <p:sp>
        <p:nvSpPr>
          <p:cNvPr id="146" name="Google Shape;146;p37"/>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47" name="Google Shape;147;p3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48" name="Shape 148"/>
        <p:cNvGrpSpPr/>
        <p:nvPr/>
      </p:nvGrpSpPr>
      <p:grpSpPr>
        <a:xfrm>
          <a:off x="0" y="0"/>
          <a:ext cx="0" cy="0"/>
          <a:chOff x="0" y="0"/>
          <a:chExt cx="0" cy="0"/>
        </a:xfrm>
      </p:grpSpPr>
      <p:sp>
        <p:nvSpPr>
          <p:cNvPr id="149" name="Google Shape;149;p3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38"/>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51" name="Google Shape;151;p38"/>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52" name="Google Shape;152;p38"/>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53" name="Google Shape;153;p3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54" name="Shape 154"/>
        <p:cNvGrpSpPr/>
        <p:nvPr/>
      </p:nvGrpSpPr>
      <p:grpSpPr>
        <a:xfrm>
          <a:off x="0" y="0"/>
          <a:ext cx="0" cy="0"/>
          <a:chOff x="0" y="0"/>
          <a:chExt cx="0" cy="0"/>
        </a:xfrm>
      </p:grpSpPr>
      <p:sp>
        <p:nvSpPr>
          <p:cNvPr id="155" name="Google Shape;155;p39"/>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156" name="Google Shape;156;p3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57" name="Shape 157"/>
        <p:cNvGrpSpPr/>
        <p:nvPr/>
      </p:nvGrpSpPr>
      <p:grpSpPr>
        <a:xfrm>
          <a:off x="0" y="0"/>
          <a:ext cx="0" cy="0"/>
          <a:chOff x="0" y="0"/>
          <a:chExt cx="0" cy="0"/>
        </a:xfrm>
      </p:grpSpPr>
      <p:sp>
        <p:nvSpPr>
          <p:cNvPr id="158" name="Google Shape;158;p40"/>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59" name="Google Shape;159;p40"/>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60" name="Google Shape;160;p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1" name="Shape 161"/>
        <p:cNvGrpSpPr/>
        <p:nvPr/>
      </p:nvGrpSpPr>
      <p:grpSpPr>
        <a:xfrm>
          <a:off x="0" y="0"/>
          <a:ext cx="0" cy="0"/>
          <a:chOff x="0" y="0"/>
          <a:chExt cx="0" cy="0"/>
        </a:xfrm>
      </p:grpSpPr>
      <p:sp>
        <p:nvSpPr>
          <p:cNvPr id="162" name="Google Shape;162;p4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1">
  <p:cSld name="TITLE_1">
    <p:spTree>
      <p:nvGrpSpPr>
        <p:cNvPr id="163" name="Shape 163"/>
        <p:cNvGrpSpPr/>
        <p:nvPr/>
      </p:nvGrpSpPr>
      <p:grpSpPr>
        <a:xfrm>
          <a:off x="0" y="0"/>
          <a:ext cx="0" cy="0"/>
          <a:chOff x="0" y="0"/>
          <a:chExt cx="0" cy="0"/>
        </a:xfrm>
      </p:grpSpPr>
      <p:sp>
        <p:nvSpPr>
          <p:cNvPr id="164" name="Google Shape;164;p4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65" name="Google Shape;165;p4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66" name="Google Shape;166;p4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n_logo, share, thank you">
  <p:cSld name="TITLE_2">
    <p:bg>
      <p:bgPr>
        <a:solidFill>
          <a:srgbClr val="F8F8F5"/>
        </a:solidFill>
      </p:bgPr>
    </p:bg>
    <p:spTree>
      <p:nvGrpSpPr>
        <p:cNvPr id="167" name="Shape 167"/>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n_logo, share, thank you 1">
  <p:cSld name="TITLE_2_2">
    <p:bg>
      <p:bgPr>
        <a:solidFill>
          <a:srgbClr val="A9B8D8"/>
        </a:solidFill>
      </p:bgPr>
    </p:bg>
    <p:spTree>
      <p:nvGrpSpPr>
        <p:cNvPr id="168" name="Shape 168"/>
        <p:cNvGrpSpPr/>
        <p:nvPr/>
      </p:nvGrpSpPr>
      <p:grpSpPr>
        <a:xfrm>
          <a:off x="0" y="0"/>
          <a:ext cx="0" cy="0"/>
          <a:chOff x="0" y="0"/>
          <a:chExt cx="0" cy="0"/>
        </a:xfrm>
      </p:grpSpPr>
      <p:pic>
        <p:nvPicPr>
          <p:cNvPr id="169" name="Google Shape;169;p44"/>
          <p:cNvPicPr preferRelativeResize="0"/>
          <p:nvPr/>
        </p:nvPicPr>
        <p:blipFill rotWithShape="1">
          <a:blip r:embed="rId2">
            <a:alphaModFix/>
          </a:blip>
          <a:srcRect b="1201" l="903" r="893" t="15934"/>
          <a:stretch/>
        </p:blipFill>
        <p:spPr>
          <a:xfrm>
            <a:off x="0" y="0"/>
            <a:ext cx="9144000" cy="5143504"/>
          </a:xfrm>
          <a:prstGeom prst="rect">
            <a:avLst/>
          </a:prstGeom>
          <a:noFill/>
          <a:ln>
            <a:noFill/>
          </a:ln>
        </p:spPr>
      </p:pic>
      <p:grpSp>
        <p:nvGrpSpPr>
          <p:cNvPr id="170" name="Google Shape;170;p44"/>
          <p:cNvGrpSpPr/>
          <p:nvPr/>
        </p:nvGrpSpPr>
        <p:grpSpPr>
          <a:xfrm flipH="1">
            <a:off x="-9" y="4434288"/>
            <a:ext cx="1716271" cy="709213"/>
            <a:chOff x="4936141" y="3318213"/>
            <a:chExt cx="1716271" cy="709213"/>
          </a:xfrm>
        </p:grpSpPr>
        <p:sp>
          <p:nvSpPr>
            <p:cNvPr id="171" name="Google Shape;171;p44"/>
            <p:cNvSpPr/>
            <p:nvPr/>
          </p:nvSpPr>
          <p:spPr>
            <a:xfrm>
              <a:off x="4936141" y="3318213"/>
              <a:ext cx="1184400" cy="709200"/>
            </a:xfrm>
            <a:prstGeom prst="parallelogram">
              <a:avLst>
                <a:gd fmla="val 53286" name="adj"/>
              </a:avLst>
            </a:prstGeom>
            <a:solidFill>
              <a:srgbClr val="A9B8D8"/>
            </a:solidFill>
            <a:ln cap="flat" cmpd="sng" w="9525">
              <a:solidFill>
                <a:srgbClr val="A9B8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44"/>
            <p:cNvSpPr/>
            <p:nvPr/>
          </p:nvSpPr>
          <p:spPr>
            <a:xfrm>
              <a:off x="5327613" y="3318225"/>
              <a:ext cx="1324800" cy="709200"/>
            </a:xfrm>
            <a:prstGeom prst="rect">
              <a:avLst/>
            </a:prstGeom>
            <a:solidFill>
              <a:srgbClr val="A9B8D8"/>
            </a:solidFill>
            <a:ln cap="flat" cmpd="sng" w="9525">
              <a:solidFill>
                <a:srgbClr val="A9B8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73" name="Google Shape;173;p44"/>
          <p:cNvPicPr preferRelativeResize="0"/>
          <p:nvPr/>
        </p:nvPicPr>
        <p:blipFill>
          <a:blip r:embed="rId3">
            <a:alphaModFix/>
          </a:blip>
          <a:stretch>
            <a:fillRect/>
          </a:stretch>
        </p:blipFill>
        <p:spPr>
          <a:xfrm>
            <a:off x="361278" y="4629677"/>
            <a:ext cx="721050" cy="31845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zentacja tematu / Chart">
  <p:cSld name="TITLE_2_1_1">
    <p:spTree>
      <p:nvGrpSpPr>
        <p:cNvPr id="174" name="Shape 174"/>
        <p:cNvGrpSpPr/>
        <p:nvPr/>
      </p:nvGrpSpPr>
      <p:grpSpPr>
        <a:xfrm>
          <a:off x="0" y="0"/>
          <a:ext cx="0" cy="0"/>
          <a:chOff x="0" y="0"/>
          <a:chExt cx="0" cy="0"/>
        </a:xfrm>
      </p:grpSpPr>
      <p:sp>
        <p:nvSpPr>
          <p:cNvPr id="175" name="Google Shape;175;p45">
            <a:hlinkClick action="ppaction://hlinkshowjump?jump=nextslide"/>
          </p:cNvPr>
          <p:cNvSpPr/>
          <p:nvPr/>
        </p:nvSpPr>
        <p:spPr>
          <a:xfrm>
            <a:off x="0" y="0"/>
            <a:ext cx="2286000" cy="5151600"/>
          </a:xfrm>
          <a:prstGeom prst="rect">
            <a:avLst/>
          </a:prstGeom>
          <a:solidFill>
            <a:srgbClr val="6652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45">
            <a:hlinkClick action="ppaction://hlinkshowjump?jump=nextslide"/>
          </p:cNvPr>
          <p:cNvSpPr/>
          <p:nvPr/>
        </p:nvSpPr>
        <p:spPr>
          <a:xfrm>
            <a:off x="0" y="4651500"/>
            <a:ext cx="2286000" cy="492000"/>
          </a:xfrm>
          <a:prstGeom prst="rect">
            <a:avLst/>
          </a:prstGeom>
          <a:solidFill>
            <a:srgbClr val="3030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45"/>
          <p:cNvSpPr/>
          <p:nvPr/>
        </p:nvSpPr>
        <p:spPr>
          <a:xfrm>
            <a:off x="2286000" y="4659525"/>
            <a:ext cx="6858900" cy="492000"/>
          </a:xfrm>
          <a:prstGeom prst="rect">
            <a:avLst/>
          </a:prstGeom>
          <a:solidFill>
            <a:srgbClr val="F1D6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45"/>
          <p:cNvSpPr txBox="1"/>
          <p:nvPr/>
        </p:nvSpPr>
        <p:spPr>
          <a:xfrm>
            <a:off x="2286000" y="4669125"/>
            <a:ext cx="2286000" cy="47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pl" sz="1000">
                <a:latin typeface="Montserrat Light"/>
                <a:ea typeface="Montserrat Light"/>
                <a:cs typeface="Montserrat Light"/>
                <a:sym typeface="Montserrat Light"/>
              </a:rPr>
              <a:t>Follow us </a:t>
            </a:r>
            <a:r>
              <a:rPr lang="pl" sz="1000">
                <a:latin typeface="Montserrat SemiBold"/>
                <a:ea typeface="Montserrat SemiBold"/>
                <a:cs typeface="Montserrat SemiBold"/>
                <a:sym typeface="Montserrat SemiBold"/>
              </a:rPr>
              <a:t>@boldarecom        </a:t>
            </a:r>
            <a:endParaRPr sz="1000">
              <a:latin typeface="Montserrat SemiBold"/>
              <a:ea typeface="Montserrat SemiBold"/>
              <a:cs typeface="Montserrat SemiBold"/>
              <a:sym typeface="Montserrat SemiBold"/>
            </a:endParaRPr>
          </a:p>
        </p:txBody>
      </p:sp>
      <p:pic>
        <p:nvPicPr>
          <p:cNvPr id="179" name="Google Shape;179;p45"/>
          <p:cNvPicPr preferRelativeResize="0"/>
          <p:nvPr/>
        </p:nvPicPr>
        <p:blipFill>
          <a:blip r:embed="rId2">
            <a:alphaModFix/>
          </a:blip>
          <a:stretch>
            <a:fillRect/>
          </a:stretch>
        </p:blipFill>
        <p:spPr>
          <a:xfrm>
            <a:off x="7779958" y="4841861"/>
            <a:ext cx="936575" cy="127325"/>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ffer - right 1 1 1 1">
  <p:cSld name="TITLE_2_1_1_1">
    <p:bg>
      <p:bgPr>
        <a:solidFill>
          <a:srgbClr val="F8F8F5"/>
        </a:solidFill>
      </p:bgPr>
    </p:bg>
    <p:spTree>
      <p:nvGrpSpPr>
        <p:cNvPr id="180" name="Shape 180"/>
        <p:cNvGrpSpPr/>
        <p:nvPr/>
      </p:nvGrpSpPr>
      <p:grpSpPr>
        <a:xfrm>
          <a:off x="0" y="0"/>
          <a:ext cx="0" cy="0"/>
          <a:chOff x="0" y="0"/>
          <a:chExt cx="0" cy="0"/>
        </a:xfrm>
      </p:grpSpPr>
      <p:sp>
        <p:nvSpPr>
          <p:cNvPr id="181" name="Google Shape;181;p46">
            <a:hlinkClick action="ppaction://hlinkshowjump?jump=nextslide"/>
          </p:cNvPr>
          <p:cNvSpPr/>
          <p:nvPr/>
        </p:nvSpPr>
        <p:spPr>
          <a:xfrm>
            <a:off x="4572000" y="4659525"/>
            <a:ext cx="4572000" cy="492000"/>
          </a:xfrm>
          <a:prstGeom prst="rect">
            <a:avLst/>
          </a:prstGeom>
          <a:solidFill>
            <a:srgbClr val="F1D6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46">
            <a:hlinkClick action="ppaction://hlinkshowjump?jump=nextslide"/>
          </p:cNvPr>
          <p:cNvSpPr/>
          <p:nvPr/>
        </p:nvSpPr>
        <p:spPr>
          <a:xfrm>
            <a:off x="0" y="4659525"/>
            <a:ext cx="4572000" cy="492000"/>
          </a:xfrm>
          <a:prstGeom prst="rect">
            <a:avLst/>
          </a:prstGeom>
          <a:solidFill>
            <a:srgbClr val="3030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3" name="Google Shape;183;p46"/>
          <p:cNvPicPr preferRelativeResize="0"/>
          <p:nvPr/>
        </p:nvPicPr>
        <p:blipFill>
          <a:blip r:embed="rId2">
            <a:alphaModFix/>
          </a:blip>
          <a:stretch>
            <a:fillRect/>
          </a:stretch>
        </p:blipFill>
        <p:spPr>
          <a:xfrm>
            <a:off x="7779958" y="4841861"/>
            <a:ext cx="936575" cy="127325"/>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ffer - right 1 1 1 1 1">
  <p:cSld name="TITLE_2_1_1_1_1">
    <p:bg>
      <p:bgPr>
        <a:solidFill>
          <a:srgbClr val="F8F8F5"/>
        </a:solidFill>
      </p:bgPr>
    </p:bg>
    <p:spTree>
      <p:nvGrpSpPr>
        <p:cNvPr id="184" name="Shape 184"/>
        <p:cNvGrpSpPr/>
        <p:nvPr/>
      </p:nvGrpSpPr>
      <p:grpSpPr>
        <a:xfrm>
          <a:off x="0" y="0"/>
          <a:ext cx="0" cy="0"/>
          <a:chOff x="0" y="0"/>
          <a:chExt cx="0" cy="0"/>
        </a:xfrm>
      </p:grpSpPr>
      <p:sp>
        <p:nvSpPr>
          <p:cNvPr id="185" name="Google Shape;185;p47">
            <a:hlinkClick action="ppaction://hlinkshowjump?jump=nextslide"/>
          </p:cNvPr>
          <p:cNvSpPr/>
          <p:nvPr/>
        </p:nvSpPr>
        <p:spPr>
          <a:xfrm>
            <a:off x="3433800" y="4659525"/>
            <a:ext cx="5710200" cy="492000"/>
          </a:xfrm>
          <a:prstGeom prst="rect">
            <a:avLst/>
          </a:prstGeom>
          <a:solidFill>
            <a:srgbClr val="3030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47">
            <a:hlinkClick action="ppaction://hlinkshowjump?jump=nextslide"/>
          </p:cNvPr>
          <p:cNvSpPr/>
          <p:nvPr/>
        </p:nvSpPr>
        <p:spPr>
          <a:xfrm>
            <a:off x="0" y="4659550"/>
            <a:ext cx="3433800" cy="492000"/>
          </a:xfrm>
          <a:prstGeom prst="rect">
            <a:avLst/>
          </a:prstGeom>
          <a:solidFill>
            <a:srgbClr val="F1D6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7" name="Google Shape;187;p47"/>
          <p:cNvPicPr preferRelativeResize="0"/>
          <p:nvPr/>
        </p:nvPicPr>
        <p:blipFill>
          <a:blip r:embed="rId2">
            <a:alphaModFix/>
          </a:blip>
          <a:stretch>
            <a:fillRect/>
          </a:stretch>
        </p:blipFill>
        <p:spPr>
          <a:xfrm>
            <a:off x="7779958" y="4841861"/>
            <a:ext cx="936575" cy="127325"/>
          </a:xfrm>
          <a:prstGeom prst="rect">
            <a:avLst/>
          </a:prstGeom>
          <a:noFill/>
          <a:ln>
            <a:noFill/>
          </a:ln>
        </p:spPr>
      </p:pic>
      <p:sp>
        <p:nvSpPr>
          <p:cNvPr id="188" name="Google Shape;188;p47"/>
          <p:cNvSpPr txBox="1"/>
          <p:nvPr/>
        </p:nvSpPr>
        <p:spPr>
          <a:xfrm>
            <a:off x="3429000" y="4669125"/>
            <a:ext cx="2286000" cy="47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pl" sz="1000">
                <a:solidFill>
                  <a:srgbClr val="F8F8F5"/>
                </a:solidFill>
                <a:latin typeface="Montserrat Light"/>
                <a:ea typeface="Montserrat Light"/>
                <a:cs typeface="Montserrat Light"/>
                <a:sym typeface="Montserrat Light"/>
              </a:rPr>
              <a:t>Follow us </a:t>
            </a:r>
            <a:r>
              <a:rPr lang="pl" sz="1000">
                <a:solidFill>
                  <a:srgbClr val="F8F8F5"/>
                </a:solidFill>
                <a:latin typeface="Montserrat SemiBold"/>
                <a:ea typeface="Montserrat SemiBold"/>
                <a:cs typeface="Montserrat SemiBold"/>
                <a:sym typeface="Montserrat SemiBold"/>
              </a:rPr>
              <a:t>@boldarecom</a:t>
            </a:r>
            <a:r>
              <a:rPr lang="pl" sz="1000">
                <a:latin typeface="Montserrat SemiBold"/>
                <a:ea typeface="Montserrat SemiBold"/>
                <a:cs typeface="Montserrat SemiBold"/>
                <a:sym typeface="Montserrat SemiBold"/>
              </a:rPr>
              <a:t>        </a:t>
            </a:r>
            <a:endParaRPr sz="1000">
              <a:latin typeface="Montserrat SemiBold"/>
              <a:ea typeface="Montserrat SemiBold"/>
              <a:cs typeface="Montserrat SemiBold"/>
              <a:sym typeface="Montserrat SemiBold"/>
            </a:endParaRPr>
          </a:p>
        </p:txBody>
      </p:sp>
      <p:sp>
        <p:nvSpPr>
          <p:cNvPr id="189" name="Google Shape;189;p47">
            <a:hlinkClick action="ppaction://hlinkshowjump?jump=nextslide"/>
          </p:cNvPr>
          <p:cNvSpPr/>
          <p:nvPr/>
        </p:nvSpPr>
        <p:spPr>
          <a:xfrm>
            <a:off x="0" y="0"/>
            <a:ext cx="3433800" cy="4659300"/>
          </a:xfrm>
          <a:prstGeom prst="rect">
            <a:avLst/>
          </a:prstGeom>
          <a:solidFill>
            <a:srgbClr val="6652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47"/>
          <p:cNvSpPr txBox="1"/>
          <p:nvPr/>
        </p:nvSpPr>
        <p:spPr>
          <a:xfrm>
            <a:off x="601900" y="2122950"/>
            <a:ext cx="2105700" cy="137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pl" sz="1000">
                <a:solidFill>
                  <a:srgbClr val="EA9999"/>
                </a:solidFill>
                <a:latin typeface="Montserrat"/>
                <a:ea typeface="Montserrat"/>
                <a:cs typeface="Montserrat"/>
                <a:sym typeface="Montserrat"/>
              </a:rPr>
              <a:t>Zmień kolor tła </a:t>
            </a:r>
            <a:endParaRPr b="1" sz="1000">
              <a:solidFill>
                <a:srgbClr val="EA9999"/>
              </a:solidFill>
              <a:latin typeface="Montserrat"/>
              <a:ea typeface="Montserrat"/>
              <a:cs typeface="Montserrat"/>
              <a:sym typeface="Montserrat"/>
            </a:endParaRPr>
          </a:p>
          <a:p>
            <a:pPr indent="0" lvl="0" marL="0" rtl="0" algn="ctr">
              <a:spcBef>
                <a:spcPts val="0"/>
              </a:spcBef>
              <a:spcAft>
                <a:spcPts val="0"/>
              </a:spcAft>
              <a:buNone/>
            </a:pPr>
            <a:r>
              <a:rPr b="1" lang="pl" sz="1000">
                <a:solidFill>
                  <a:srgbClr val="EA9999"/>
                </a:solidFill>
                <a:latin typeface="Montserrat"/>
                <a:ea typeface="Montserrat"/>
                <a:cs typeface="Montserrat"/>
                <a:sym typeface="Montserrat"/>
              </a:rPr>
              <a:t>we wzorze</a:t>
            </a:r>
            <a:r>
              <a:rPr lang="pl" sz="1000">
                <a:solidFill>
                  <a:srgbClr val="EA9999"/>
                </a:solidFill>
                <a:latin typeface="Montserrat Black"/>
                <a:ea typeface="Montserrat Black"/>
                <a:cs typeface="Montserrat Black"/>
                <a:sym typeface="Montserrat Black"/>
              </a:rPr>
              <a:t> </a:t>
            </a:r>
            <a:endParaRPr sz="1000">
              <a:solidFill>
                <a:srgbClr val="EA9999"/>
              </a:solidFill>
            </a:endParaRPr>
          </a:p>
        </p:txBody>
      </p:sp>
      <p:pic>
        <p:nvPicPr>
          <p:cNvPr id="191" name="Google Shape;191;p47"/>
          <p:cNvPicPr preferRelativeResize="0"/>
          <p:nvPr/>
        </p:nvPicPr>
        <p:blipFill rotWithShape="1">
          <a:blip r:embed="rId3">
            <a:alphaModFix/>
          </a:blip>
          <a:srcRect b="0" l="0" r="67554" t="0"/>
          <a:stretch/>
        </p:blipFill>
        <p:spPr>
          <a:xfrm>
            <a:off x="306250" y="4838050"/>
            <a:ext cx="193000" cy="134975"/>
          </a:xfrm>
          <a:prstGeom prst="rect">
            <a:avLst/>
          </a:prstGeom>
          <a:noFill/>
          <a:ln>
            <a:noFill/>
          </a:ln>
        </p:spPr>
      </p:pic>
      <p:sp>
        <p:nvSpPr>
          <p:cNvPr id="192" name="Google Shape;192;p47"/>
          <p:cNvSpPr txBox="1"/>
          <p:nvPr/>
        </p:nvSpPr>
        <p:spPr>
          <a:xfrm>
            <a:off x="499250" y="4781175"/>
            <a:ext cx="1674900" cy="24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pl" sz="1000">
                <a:latin typeface="Montserrat SemiBold"/>
                <a:ea typeface="Montserrat SemiBold"/>
                <a:cs typeface="Montserrat SemiBold"/>
                <a:sym typeface="Montserrat SemiBold"/>
              </a:rPr>
              <a:t>@twojenazwisko/link</a:t>
            </a: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ffer - right 1 1 1 1 1 5">
  <p:cSld name="TITLE_2_1_1_1_1_5">
    <p:bg>
      <p:bgPr>
        <a:solidFill>
          <a:srgbClr val="F8F8F5"/>
        </a:solidFill>
      </p:bgPr>
    </p:bg>
    <p:spTree>
      <p:nvGrpSpPr>
        <p:cNvPr id="193" name="Shape 193"/>
        <p:cNvGrpSpPr/>
        <p:nvPr/>
      </p:nvGrpSpPr>
      <p:grpSpPr>
        <a:xfrm>
          <a:off x="0" y="0"/>
          <a:ext cx="0" cy="0"/>
          <a:chOff x="0" y="0"/>
          <a:chExt cx="0" cy="0"/>
        </a:xfrm>
      </p:grpSpPr>
      <p:sp>
        <p:nvSpPr>
          <p:cNvPr id="194" name="Google Shape;194;p48">
            <a:hlinkClick action="ppaction://hlinkshowjump?jump=nextslide"/>
          </p:cNvPr>
          <p:cNvSpPr/>
          <p:nvPr/>
        </p:nvSpPr>
        <p:spPr>
          <a:xfrm>
            <a:off x="3433800" y="4659525"/>
            <a:ext cx="5710200" cy="492000"/>
          </a:xfrm>
          <a:prstGeom prst="rect">
            <a:avLst/>
          </a:prstGeom>
          <a:solidFill>
            <a:srgbClr val="3030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48">
            <a:hlinkClick action="ppaction://hlinkshowjump?jump=nextslide"/>
          </p:cNvPr>
          <p:cNvSpPr/>
          <p:nvPr/>
        </p:nvSpPr>
        <p:spPr>
          <a:xfrm>
            <a:off x="0" y="4659550"/>
            <a:ext cx="3433800" cy="492000"/>
          </a:xfrm>
          <a:prstGeom prst="rect">
            <a:avLst/>
          </a:prstGeom>
          <a:solidFill>
            <a:srgbClr val="F1D6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6" name="Google Shape;196;p48"/>
          <p:cNvPicPr preferRelativeResize="0"/>
          <p:nvPr/>
        </p:nvPicPr>
        <p:blipFill>
          <a:blip r:embed="rId2">
            <a:alphaModFix/>
          </a:blip>
          <a:stretch>
            <a:fillRect/>
          </a:stretch>
        </p:blipFill>
        <p:spPr>
          <a:xfrm>
            <a:off x="7779958" y="4841861"/>
            <a:ext cx="936575" cy="127325"/>
          </a:xfrm>
          <a:prstGeom prst="rect">
            <a:avLst/>
          </a:prstGeom>
          <a:noFill/>
          <a:ln>
            <a:noFill/>
          </a:ln>
        </p:spPr>
      </p:pic>
      <p:sp>
        <p:nvSpPr>
          <p:cNvPr id="197" name="Google Shape;197;p48"/>
          <p:cNvSpPr txBox="1"/>
          <p:nvPr/>
        </p:nvSpPr>
        <p:spPr>
          <a:xfrm>
            <a:off x="3429000" y="4669125"/>
            <a:ext cx="2286000" cy="47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pl" sz="1000">
                <a:solidFill>
                  <a:srgbClr val="F8F8F5"/>
                </a:solidFill>
                <a:latin typeface="Montserrat Light"/>
                <a:ea typeface="Montserrat Light"/>
                <a:cs typeface="Montserrat Light"/>
                <a:sym typeface="Montserrat Light"/>
              </a:rPr>
              <a:t>Follow us </a:t>
            </a:r>
            <a:r>
              <a:rPr lang="pl" sz="1000">
                <a:solidFill>
                  <a:srgbClr val="F8F8F5"/>
                </a:solidFill>
                <a:latin typeface="Montserrat SemiBold"/>
                <a:ea typeface="Montserrat SemiBold"/>
                <a:cs typeface="Montserrat SemiBold"/>
                <a:sym typeface="Montserrat SemiBold"/>
              </a:rPr>
              <a:t>@boldarecom</a:t>
            </a:r>
            <a:r>
              <a:rPr lang="pl" sz="1000">
                <a:latin typeface="Montserrat SemiBold"/>
                <a:ea typeface="Montserrat SemiBold"/>
                <a:cs typeface="Montserrat SemiBold"/>
                <a:sym typeface="Montserrat SemiBold"/>
              </a:rPr>
              <a:t>        </a:t>
            </a:r>
            <a:endParaRPr sz="1000">
              <a:latin typeface="Montserrat SemiBold"/>
              <a:ea typeface="Montserrat SemiBold"/>
              <a:cs typeface="Montserrat SemiBold"/>
              <a:sym typeface="Montserrat SemiBold"/>
            </a:endParaRPr>
          </a:p>
        </p:txBody>
      </p:sp>
      <p:pic>
        <p:nvPicPr>
          <p:cNvPr id="198" name="Google Shape;198;p48"/>
          <p:cNvPicPr preferRelativeResize="0"/>
          <p:nvPr/>
        </p:nvPicPr>
        <p:blipFill rotWithShape="1">
          <a:blip r:embed="rId3">
            <a:alphaModFix/>
          </a:blip>
          <a:srcRect b="961" l="18112" r="29005" t="1941"/>
          <a:stretch/>
        </p:blipFill>
        <p:spPr>
          <a:xfrm>
            <a:off x="0" y="0"/>
            <a:ext cx="3433800" cy="4674900"/>
          </a:xfrm>
          <a:prstGeom prst="rect">
            <a:avLst/>
          </a:prstGeom>
          <a:noFill/>
          <a:ln>
            <a:noFill/>
          </a:ln>
        </p:spPr>
      </p:pic>
      <p:sp>
        <p:nvSpPr>
          <p:cNvPr id="199" name="Google Shape;199;p48"/>
          <p:cNvSpPr txBox="1"/>
          <p:nvPr/>
        </p:nvSpPr>
        <p:spPr>
          <a:xfrm>
            <a:off x="601900" y="2122950"/>
            <a:ext cx="2105700" cy="137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pl" sz="1000">
                <a:solidFill>
                  <a:srgbClr val="EA9999"/>
                </a:solidFill>
                <a:latin typeface="Montserrat"/>
                <a:ea typeface="Montserrat"/>
                <a:cs typeface="Montserrat"/>
                <a:sym typeface="Montserrat"/>
              </a:rPr>
              <a:t>Zmień obrazek </a:t>
            </a:r>
            <a:endParaRPr b="1" sz="1000">
              <a:solidFill>
                <a:srgbClr val="EA9999"/>
              </a:solidFill>
              <a:latin typeface="Montserrat"/>
              <a:ea typeface="Montserrat"/>
              <a:cs typeface="Montserrat"/>
              <a:sym typeface="Montserrat"/>
            </a:endParaRPr>
          </a:p>
          <a:p>
            <a:pPr indent="0" lvl="0" marL="0" rtl="0" algn="ctr">
              <a:spcBef>
                <a:spcPts val="0"/>
              </a:spcBef>
              <a:spcAft>
                <a:spcPts val="0"/>
              </a:spcAft>
              <a:buNone/>
            </a:pPr>
            <a:r>
              <a:rPr b="1" lang="pl" sz="1000">
                <a:solidFill>
                  <a:srgbClr val="EA9999"/>
                </a:solidFill>
                <a:latin typeface="Montserrat"/>
                <a:ea typeface="Montserrat"/>
                <a:cs typeface="Montserrat"/>
                <a:sym typeface="Montserrat"/>
              </a:rPr>
              <a:t>we wzorze</a:t>
            </a:r>
            <a:r>
              <a:rPr lang="pl" sz="1000">
                <a:solidFill>
                  <a:srgbClr val="EA9999"/>
                </a:solidFill>
                <a:latin typeface="Montserrat Black"/>
                <a:ea typeface="Montserrat Black"/>
                <a:cs typeface="Montserrat Black"/>
                <a:sym typeface="Montserrat Black"/>
              </a:rPr>
              <a:t> </a:t>
            </a:r>
            <a:endParaRPr sz="1000">
              <a:solidFill>
                <a:srgbClr val="EA9999"/>
              </a:solidFill>
            </a:endParaRPr>
          </a:p>
        </p:txBody>
      </p:sp>
      <p:pic>
        <p:nvPicPr>
          <p:cNvPr id="200" name="Google Shape;200;p48"/>
          <p:cNvPicPr preferRelativeResize="0"/>
          <p:nvPr/>
        </p:nvPicPr>
        <p:blipFill rotWithShape="1">
          <a:blip r:embed="rId4">
            <a:alphaModFix/>
          </a:blip>
          <a:srcRect b="0" l="0" r="67554" t="0"/>
          <a:stretch/>
        </p:blipFill>
        <p:spPr>
          <a:xfrm>
            <a:off x="306250" y="4838050"/>
            <a:ext cx="193000" cy="134975"/>
          </a:xfrm>
          <a:prstGeom prst="rect">
            <a:avLst/>
          </a:prstGeom>
          <a:noFill/>
          <a:ln>
            <a:noFill/>
          </a:ln>
        </p:spPr>
      </p:pic>
      <p:sp>
        <p:nvSpPr>
          <p:cNvPr id="201" name="Google Shape;201;p48"/>
          <p:cNvSpPr txBox="1"/>
          <p:nvPr/>
        </p:nvSpPr>
        <p:spPr>
          <a:xfrm>
            <a:off x="499250" y="4781175"/>
            <a:ext cx="1674900" cy="24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pl" sz="1000">
                <a:latin typeface="Montserrat SemiBold"/>
                <a:ea typeface="Montserrat SemiBold"/>
                <a:cs typeface="Montserrat SemiBold"/>
                <a:sym typeface="Montserrat SemiBold"/>
              </a:rPr>
              <a:t>@twojenazwisko/link</a:t>
            </a:r>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ffer - right 1 1 1 1 1 3">
  <p:cSld name="TITLE_2_1_1_1_1_3">
    <p:bg>
      <p:bgPr>
        <a:solidFill>
          <a:srgbClr val="F8F8F5"/>
        </a:solidFill>
      </p:bgPr>
    </p:bg>
    <p:spTree>
      <p:nvGrpSpPr>
        <p:cNvPr id="202" name="Shape 202"/>
        <p:cNvGrpSpPr/>
        <p:nvPr/>
      </p:nvGrpSpPr>
      <p:grpSpPr>
        <a:xfrm>
          <a:off x="0" y="0"/>
          <a:ext cx="0" cy="0"/>
          <a:chOff x="0" y="0"/>
          <a:chExt cx="0" cy="0"/>
        </a:xfrm>
      </p:grpSpPr>
      <p:pic>
        <p:nvPicPr>
          <p:cNvPr id="203" name="Google Shape;203;p49"/>
          <p:cNvPicPr preferRelativeResize="0"/>
          <p:nvPr/>
        </p:nvPicPr>
        <p:blipFill rotWithShape="1">
          <a:blip r:embed="rId2">
            <a:alphaModFix/>
          </a:blip>
          <a:srcRect b="961" l="18112" r="29005" t="1941"/>
          <a:stretch/>
        </p:blipFill>
        <p:spPr>
          <a:xfrm>
            <a:off x="0" y="0"/>
            <a:ext cx="3433800" cy="4674900"/>
          </a:xfrm>
          <a:prstGeom prst="rect">
            <a:avLst/>
          </a:prstGeom>
          <a:noFill/>
          <a:ln>
            <a:noFill/>
          </a:ln>
        </p:spPr>
      </p:pic>
      <p:sp>
        <p:nvSpPr>
          <p:cNvPr id="204" name="Google Shape;204;p49">
            <a:hlinkClick action="ppaction://hlinkshowjump?jump=nextslide"/>
          </p:cNvPr>
          <p:cNvSpPr/>
          <p:nvPr/>
        </p:nvSpPr>
        <p:spPr>
          <a:xfrm>
            <a:off x="3433800" y="4659525"/>
            <a:ext cx="5710200" cy="492000"/>
          </a:xfrm>
          <a:prstGeom prst="rect">
            <a:avLst/>
          </a:prstGeom>
          <a:solidFill>
            <a:srgbClr val="3030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49">
            <a:hlinkClick action="ppaction://hlinkshowjump?jump=nextslide"/>
          </p:cNvPr>
          <p:cNvSpPr/>
          <p:nvPr/>
        </p:nvSpPr>
        <p:spPr>
          <a:xfrm>
            <a:off x="0" y="4659550"/>
            <a:ext cx="3433800" cy="492000"/>
          </a:xfrm>
          <a:prstGeom prst="rect">
            <a:avLst/>
          </a:prstGeom>
          <a:solidFill>
            <a:srgbClr val="F1D6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49"/>
          <p:cNvSpPr txBox="1"/>
          <p:nvPr/>
        </p:nvSpPr>
        <p:spPr>
          <a:xfrm>
            <a:off x="6858000" y="4669125"/>
            <a:ext cx="2286000" cy="47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pl" sz="1000">
                <a:solidFill>
                  <a:srgbClr val="F8F8F5"/>
                </a:solidFill>
                <a:latin typeface="Montserrat Light"/>
                <a:ea typeface="Montserrat Light"/>
                <a:cs typeface="Montserrat Light"/>
                <a:sym typeface="Montserrat Light"/>
              </a:rPr>
              <a:t>Follow us </a:t>
            </a:r>
            <a:r>
              <a:rPr lang="pl" sz="1000">
                <a:solidFill>
                  <a:srgbClr val="F8F8F5"/>
                </a:solidFill>
                <a:latin typeface="Montserrat SemiBold"/>
                <a:ea typeface="Montserrat SemiBold"/>
                <a:cs typeface="Montserrat SemiBold"/>
                <a:sym typeface="Montserrat SemiBold"/>
              </a:rPr>
              <a:t>@boldarecom</a:t>
            </a:r>
            <a:r>
              <a:rPr lang="pl" sz="1000">
                <a:latin typeface="Montserrat SemiBold"/>
                <a:ea typeface="Montserrat SemiBold"/>
                <a:cs typeface="Montserrat SemiBold"/>
                <a:sym typeface="Montserrat SemiBold"/>
              </a:rPr>
              <a:t>        </a:t>
            </a:r>
            <a:endParaRPr sz="1000">
              <a:latin typeface="Montserrat SemiBold"/>
              <a:ea typeface="Montserrat SemiBold"/>
              <a:cs typeface="Montserrat SemiBold"/>
              <a:sym typeface="Montserrat SemiBold"/>
            </a:endParaRPr>
          </a:p>
        </p:txBody>
      </p:sp>
      <p:pic>
        <p:nvPicPr>
          <p:cNvPr id="207" name="Google Shape;207;p49"/>
          <p:cNvPicPr preferRelativeResize="0"/>
          <p:nvPr/>
        </p:nvPicPr>
        <p:blipFill>
          <a:blip r:embed="rId3">
            <a:alphaModFix/>
          </a:blip>
          <a:stretch>
            <a:fillRect/>
          </a:stretch>
        </p:blipFill>
        <p:spPr>
          <a:xfrm>
            <a:off x="590413" y="498125"/>
            <a:ext cx="1105174" cy="134975"/>
          </a:xfrm>
          <a:prstGeom prst="rect">
            <a:avLst/>
          </a:prstGeom>
          <a:noFill/>
          <a:ln>
            <a:noFill/>
          </a:ln>
        </p:spPr>
      </p:pic>
      <p:sp>
        <p:nvSpPr>
          <p:cNvPr id="208" name="Google Shape;208;p49"/>
          <p:cNvSpPr txBox="1"/>
          <p:nvPr/>
        </p:nvSpPr>
        <p:spPr>
          <a:xfrm>
            <a:off x="601900" y="2122950"/>
            <a:ext cx="2105700" cy="137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pl" sz="1000">
                <a:solidFill>
                  <a:srgbClr val="EA9999"/>
                </a:solidFill>
                <a:latin typeface="Montserrat"/>
                <a:ea typeface="Montserrat"/>
                <a:cs typeface="Montserrat"/>
                <a:sym typeface="Montserrat"/>
              </a:rPr>
              <a:t>Zmień obrazek </a:t>
            </a:r>
            <a:endParaRPr b="1" sz="1000">
              <a:solidFill>
                <a:srgbClr val="EA9999"/>
              </a:solidFill>
              <a:latin typeface="Montserrat"/>
              <a:ea typeface="Montserrat"/>
              <a:cs typeface="Montserrat"/>
              <a:sym typeface="Montserrat"/>
            </a:endParaRPr>
          </a:p>
          <a:p>
            <a:pPr indent="0" lvl="0" marL="0" rtl="0" algn="ctr">
              <a:spcBef>
                <a:spcPts val="0"/>
              </a:spcBef>
              <a:spcAft>
                <a:spcPts val="0"/>
              </a:spcAft>
              <a:buNone/>
            </a:pPr>
            <a:r>
              <a:rPr b="1" lang="pl" sz="1000">
                <a:solidFill>
                  <a:srgbClr val="EA9999"/>
                </a:solidFill>
                <a:latin typeface="Montserrat"/>
                <a:ea typeface="Montserrat"/>
                <a:cs typeface="Montserrat"/>
                <a:sym typeface="Montserrat"/>
              </a:rPr>
              <a:t>we wzorze</a:t>
            </a:r>
            <a:r>
              <a:rPr lang="pl" sz="1000">
                <a:solidFill>
                  <a:srgbClr val="EA9999"/>
                </a:solidFill>
                <a:latin typeface="Montserrat Black"/>
                <a:ea typeface="Montserrat Black"/>
                <a:cs typeface="Montserrat Black"/>
                <a:sym typeface="Montserrat Black"/>
              </a:rPr>
              <a:t> </a:t>
            </a:r>
            <a:endParaRPr sz="1000">
              <a:solidFill>
                <a:srgbClr val="EA9999"/>
              </a:solidFill>
            </a:endParaRPr>
          </a:p>
        </p:txBody>
      </p:sp>
      <p:pic>
        <p:nvPicPr>
          <p:cNvPr id="209" name="Google Shape;209;p49"/>
          <p:cNvPicPr preferRelativeResize="0"/>
          <p:nvPr/>
        </p:nvPicPr>
        <p:blipFill rotWithShape="1">
          <a:blip r:embed="rId4">
            <a:alphaModFix/>
          </a:blip>
          <a:srcRect b="0" l="0" r="67554" t="0"/>
          <a:stretch/>
        </p:blipFill>
        <p:spPr>
          <a:xfrm>
            <a:off x="306250" y="4838050"/>
            <a:ext cx="193000" cy="134975"/>
          </a:xfrm>
          <a:prstGeom prst="rect">
            <a:avLst/>
          </a:prstGeom>
          <a:noFill/>
          <a:ln>
            <a:noFill/>
          </a:ln>
        </p:spPr>
      </p:pic>
      <p:sp>
        <p:nvSpPr>
          <p:cNvPr id="210" name="Google Shape;210;p49"/>
          <p:cNvSpPr txBox="1"/>
          <p:nvPr/>
        </p:nvSpPr>
        <p:spPr>
          <a:xfrm>
            <a:off x="499250" y="4781175"/>
            <a:ext cx="1674900" cy="24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pl" sz="1000">
                <a:latin typeface="Montserrat SemiBold"/>
                <a:ea typeface="Montserrat SemiBold"/>
                <a:cs typeface="Montserrat SemiBold"/>
                <a:sym typeface="Montserrat SemiBold"/>
              </a:rPr>
              <a:t>@twojenazwisko/link</a:t>
            </a:r>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ffer - right 1 1 1 1 1 1 2">
  <p:cSld name="TITLE_2_1_1_1_1_1_2">
    <p:bg>
      <p:bgPr>
        <a:solidFill>
          <a:srgbClr val="FFFFFF"/>
        </a:solidFill>
      </p:bgPr>
    </p:bg>
    <p:spTree>
      <p:nvGrpSpPr>
        <p:cNvPr id="211" name="Shape 211"/>
        <p:cNvGrpSpPr/>
        <p:nvPr/>
      </p:nvGrpSpPr>
      <p:grpSpPr>
        <a:xfrm>
          <a:off x="0" y="0"/>
          <a:ext cx="0" cy="0"/>
          <a:chOff x="0" y="0"/>
          <a:chExt cx="0" cy="0"/>
        </a:xfrm>
      </p:grpSpPr>
      <p:sp>
        <p:nvSpPr>
          <p:cNvPr id="212" name="Google Shape;212;p50">
            <a:hlinkClick action="ppaction://hlinkshowjump?jump=nextslide"/>
          </p:cNvPr>
          <p:cNvSpPr/>
          <p:nvPr/>
        </p:nvSpPr>
        <p:spPr>
          <a:xfrm>
            <a:off x="0" y="0"/>
            <a:ext cx="2286000" cy="5151600"/>
          </a:xfrm>
          <a:prstGeom prst="rect">
            <a:avLst/>
          </a:prstGeom>
          <a:solidFill>
            <a:srgbClr val="6652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50">
            <a:hlinkClick action="ppaction://hlinkshowjump?jump=nextslide"/>
          </p:cNvPr>
          <p:cNvSpPr/>
          <p:nvPr/>
        </p:nvSpPr>
        <p:spPr>
          <a:xfrm>
            <a:off x="2286000" y="4659525"/>
            <a:ext cx="6858000" cy="492000"/>
          </a:xfrm>
          <a:prstGeom prst="rect">
            <a:avLst/>
          </a:prstGeom>
          <a:solidFill>
            <a:srgbClr val="3030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50">
            <a:hlinkClick action="ppaction://hlinkshowjump?jump=nextslide"/>
          </p:cNvPr>
          <p:cNvSpPr/>
          <p:nvPr/>
        </p:nvSpPr>
        <p:spPr>
          <a:xfrm>
            <a:off x="0" y="4670700"/>
            <a:ext cx="2286000" cy="472800"/>
          </a:xfrm>
          <a:prstGeom prst="rect">
            <a:avLst/>
          </a:prstGeom>
          <a:solidFill>
            <a:srgbClr val="F1D6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5" name="Google Shape;215;p50"/>
          <p:cNvPicPr preferRelativeResize="0"/>
          <p:nvPr/>
        </p:nvPicPr>
        <p:blipFill>
          <a:blip r:embed="rId2">
            <a:alphaModFix/>
          </a:blip>
          <a:stretch>
            <a:fillRect/>
          </a:stretch>
        </p:blipFill>
        <p:spPr>
          <a:xfrm>
            <a:off x="7779958" y="4841861"/>
            <a:ext cx="936575" cy="127325"/>
          </a:xfrm>
          <a:prstGeom prst="rect">
            <a:avLst/>
          </a:prstGeom>
          <a:noFill/>
          <a:ln>
            <a:noFill/>
          </a:ln>
        </p:spPr>
      </p:pic>
      <p:sp>
        <p:nvSpPr>
          <p:cNvPr id="216" name="Google Shape;216;p50"/>
          <p:cNvSpPr txBox="1"/>
          <p:nvPr/>
        </p:nvSpPr>
        <p:spPr>
          <a:xfrm>
            <a:off x="2286000" y="4669125"/>
            <a:ext cx="2286000" cy="47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pl" sz="1000">
                <a:solidFill>
                  <a:srgbClr val="F8F8F5"/>
                </a:solidFill>
                <a:latin typeface="Montserrat Light"/>
                <a:ea typeface="Montserrat Light"/>
                <a:cs typeface="Montserrat Light"/>
                <a:sym typeface="Montserrat Light"/>
              </a:rPr>
              <a:t>Follow us </a:t>
            </a:r>
            <a:r>
              <a:rPr lang="pl" sz="1000">
                <a:solidFill>
                  <a:srgbClr val="F8F8F5"/>
                </a:solidFill>
                <a:latin typeface="Montserrat SemiBold"/>
                <a:ea typeface="Montserrat SemiBold"/>
                <a:cs typeface="Montserrat SemiBold"/>
                <a:sym typeface="Montserrat SemiBold"/>
              </a:rPr>
              <a:t>@boldarecom</a:t>
            </a:r>
            <a:r>
              <a:rPr lang="pl" sz="1000">
                <a:latin typeface="Montserrat SemiBold"/>
                <a:ea typeface="Montserrat SemiBold"/>
                <a:cs typeface="Montserrat SemiBold"/>
                <a:sym typeface="Montserrat SemiBold"/>
              </a:rPr>
              <a:t>        </a:t>
            </a:r>
            <a:endParaRPr sz="1000">
              <a:latin typeface="Montserrat SemiBold"/>
              <a:ea typeface="Montserrat SemiBold"/>
              <a:cs typeface="Montserrat SemiBold"/>
              <a:sym typeface="Montserrat SemiBold"/>
            </a:endParaRPr>
          </a:p>
        </p:txBody>
      </p:sp>
      <p:sp>
        <p:nvSpPr>
          <p:cNvPr id="217" name="Google Shape;217;p50"/>
          <p:cNvSpPr txBox="1"/>
          <p:nvPr/>
        </p:nvSpPr>
        <p:spPr>
          <a:xfrm>
            <a:off x="116575" y="2156600"/>
            <a:ext cx="2105700" cy="137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pl" sz="1000">
                <a:solidFill>
                  <a:srgbClr val="EA9999"/>
                </a:solidFill>
                <a:latin typeface="Montserrat"/>
                <a:ea typeface="Montserrat"/>
                <a:cs typeface="Montserrat"/>
                <a:sym typeface="Montserrat"/>
              </a:rPr>
              <a:t>Zmień kolor tła </a:t>
            </a:r>
            <a:endParaRPr b="1" sz="1000">
              <a:solidFill>
                <a:srgbClr val="EA9999"/>
              </a:solidFill>
              <a:latin typeface="Montserrat"/>
              <a:ea typeface="Montserrat"/>
              <a:cs typeface="Montserrat"/>
              <a:sym typeface="Montserrat"/>
            </a:endParaRPr>
          </a:p>
          <a:p>
            <a:pPr indent="0" lvl="0" marL="0" rtl="0" algn="ctr">
              <a:spcBef>
                <a:spcPts val="0"/>
              </a:spcBef>
              <a:spcAft>
                <a:spcPts val="0"/>
              </a:spcAft>
              <a:buNone/>
            </a:pPr>
            <a:r>
              <a:rPr b="1" lang="pl" sz="1000">
                <a:solidFill>
                  <a:srgbClr val="EA9999"/>
                </a:solidFill>
                <a:latin typeface="Montserrat"/>
                <a:ea typeface="Montserrat"/>
                <a:cs typeface="Montserrat"/>
                <a:sym typeface="Montserrat"/>
              </a:rPr>
              <a:t>we wzorze</a:t>
            </a:r>
            <a:r>
              <a:rPr lang="pl" sz="1000">
                <a:solidFill>
                  <a:srgbClr val="EA9999"/>
                </a:solidFill>
                <a:latin typeface="Montserrat Black"/>
                <a:ea typeface="Montserrat Black"/>
                <a:cs typeface="Montserrat Black"/>
                <a:sym typeface="Montserrat Black"/>
              </a:rPr>
              <a:t> </a:t>
            </a:r>
            <a:endParaRPr sz="1000">
              <a:solidFill>
                <a:srgbClr val="EA9999"/>
              </a:solidFill>
            </a:endParaRPr>
          </a:p>
        </p:txBody>
      </p:sp>
      <p:pic>
        <p:nvPicPr>
          <p:cNvPr id="218" name="Google Shape;218;p50"/>
          <p:cNvPicPr preferRelativeResize="0"/>
          <p:nvPr/>
        </p:nvPicPr>
        <p:blipFill rotWithShape="1">
          <a:blip r:embed="rId3">
            <a:alphaModFix/>
          </a:blip>
          <a:srcRect b="0" l="0" r="67554" t="0"/>
          <a:stretch/>
        </p:blipFill>
        <p:spPr>
          <a:xfrm>
            <a:off x="306250" y="4838050"/>
            <a:ext cx="193000" cy="134975"/>
          </a:xfrm>
          <a:prstGeom prst="rect">
            <a:avLst/>
          </a:prstGeom>
          <a:noFill/>
          <a:ln>
            <a:noFill/>
          </a:ln>
        </p:spPr>
      </p:pic>
      <p:sp>
        <p:nvSpPr>
          <p:cNvPr id="219" name="Google Shape;219;p50"/>
          <p:cNvSpPr txBox="1"/>
          <p:nvPr/>
        </p:nvSpPr>
        <p:spPr>
          <a:xfrm>
            <a:off x="499250" y="4781175"/>
            <a:ext cx="1674900" cy="24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pl" sz="1000">
                <a:latin typeface="Montserrat SemiBold"/>
                <a:ea typeface="Montserrat SemiBold"/>
                <a:cs typeface="Montserrat SemiBold"/>
                <a:sym typeface="Montserrat SemiBold"/>
              </a:rPr>
              <a:t>@twojenazwisko/link</a:t>
            </a:r>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yeksponowane logo, czarna zakładka">
  <p:cSld name="TITLE_2_1_1_1_1_1_1_1_1">
    <p:bg>
      <p:bgPr>
        <a:solidFill>
          <a:srgbClr val="F8F8F5"/>
        </a:solidFill>
      </p:bgPr>
    </p:bg>
    <p:spTree>
      <p:nvGrpSpPr>
        <p:cNvPr id="220" name="Shape 220"/>
        <p:cNvGrpSpPr/>
        <p:nvPr/>
      </p:nvGrpSpPr>
      <p:grpSpPr>
        <a:xfrm>
          <a:off x="0" y="0"/>
          <a:ext cx="0" cy="0"/>
          <a:chOff x="0" y="0"/>
          <a:chExt cx="0" cy="0"/>
        </a:xfrm>
      </p:grpSpPr>
      <p:sp>
        <p:nvSpPr>
          <p:cNvPr id="221" name="Google Shape;221;p51">
            <a:hlinkClick action="ppaction://hlinkshowjump?jump=nextslide"/>
          </p:cNvPr>
          <p:cNvSpPr/>
          <p:nvPr/>
        </p:nvSpPr>
        <p:spPr>
          <a:xfrm>
            <a:off x="6858000" y="0"/>
            <a:ext cx="2286000" cy="5143500"/>
          </a:xfrm>
          <a:prstGeom prst="rect">
            <a:avLst/>
          </a:prstGeom>
          <a:solidFill>
            <a:srgbClr val="3030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51">
            <a:hlinkClick action="ppaction://hlinkshowjump?jump=nextslide"/>
          </p:cNvPr>
          <p:cNvSpPr/>
          <p:nvPr/>
        </p:nvSpPr>
        <p:spPr>
          <a:xfrm>
            <a:off x="0" y="4659550"/>
            <a:ext cx="6858000" cy="492000"/>
          </a:xfrm>
          <a:prstGeom prst="rect">
            <a:avLst/>
          </a:prstGeom>
          <a:solidFill>
            <a:srgbClr val="F1D6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51"/>
          <p:cNvSpPr txBox="1"/>
          <p:nvPr/>
        </p:nvSpPr>
        <p:spPr>
          <a:xfrm>
            <a:off x="6858000" y="4669125"/>
            <a:ext cx="2286000" cy="47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pl" sz="1000">
                <a:solidFill>
                  <a:srgbClr val="F8F8F5"/>
                </a:solidFill>
                <a:latin typeface="Montserrat Light"/>
                <a:ea typeface="Montserrat Light"/>
                <a:cs typeface="Montserrat Light"/>
                <a:sym typeface="Montserrat Light"/>
              </a:rPr>
              <a:t>Follow us </a:t>
            </a:r>
            <a:r>
              <a:rPr lang="pl" sz="1000">
                <a:solidFill>
                  <a:srgbClr val="F8F8F5"/>
                </a:solidFill>
                <a:latin typeface="Montserrat SemiBold"/>
                <a:ea typeface="Montserrat SemiBold"/>
                <a:cs typeface="Montserrat SemiBold"/>
                <a:sym typeface="Montserrat SemiBold"/>
              </a:rPr>
              <a:t>@boldarecom</a:t>
            </a:r>
            <a:r>
              <a:rPr lang="pl" sz="1000">
                <a:latin typeface="Montserrat SemiBold"/>
                <a:ea typeface="Montserrat SemiBold"/>
                <a:cs typeface="Montserrat SemiBold"/>
                <a:sym typeface="Montserrat SemiBold"/>
              </a:rPr>
              <a:t>        </a:t>
            </a:r>
            <a:endParaRPr sz="1000">
              <a:latin typeface="Montserrat SemiBold"/>
              <a:ea typeface="Montserrat SemiBold"/>
              <a:cs typeface="Montserrat SemiBold"/>
              <a:sym typeface="Montserrat SemiBold"/>
            </a:endParaRPr>
          </a:p>
        </p:txBody>
      </p:sp>
      <p:pic>
        <p:nvPicPr>
          <p:cNvPr id="224" name="Google Shape;224;p51"/>
          <p:cNvPicPr preferRelativeResize="0"/>
          <p:nvPr/>
        </p:nvPicPr>
        <p:blipFill>
          <a:blip r:embed="rId2">
            <a:alphaModFix/>
          </a:blip>
          <a:stretch>
            <a:fillRect/>
          </a:stretch>
        </p:blipFill>
        <p:spPr>
          <a:xfrm>
            <a:off x="590413" y="498125"/>
            <a:ext cx="1105174" cy="134975"/>
          </a:xfrm>
          <a:prstGeom prst="rect">
            <a:avLst/>
          </a:prstGeom>
          <a:noFill/>
          <a:ln>
            <a:noFill/>
          </a:ln>
        </p:spPr>
      </p:pic>
      <p:pic>
        <p:nvPicPr>
          <p:cNvPr id="225" name="Google Shape;225;p51"/>
          <p:cNvPicPr preferRelativeResize="0"/>
          <p:nvPr/>
        </p:nvPicPr>
        <p:blipFill rotWithShape="1">
          <a:blip r:embed="rId3">
            <a:alphaModFix/>
          </a:blip>
          <a:srcRect b="0" l="0" r="67554" t="0"/>
          <a:stretch/>
        </p:blipFill>
        <p:spPr>
          <a:xfrm>
            <a:off x="306250" y="4838050"/>
            <a:ext cx="193000" cy="134975"/>
          </a:xfrm>
          <a:prstGeom prst="rect">
            <a:avLst/>
          </a:prstGeom>
          <a:noFill/>
          <a:ln>
            <a:noFill/>
          </a:ln>
        </p:spPr>
      </p:pic>
      <p:sp>
        <p:nvSpPr>
          <p:cNvPr id="226" name="Google Shape;226;p51"/>
          <p:cNvSpPr txBox="1"/>
          <p:nvPr/>
        </p:nvSpPr>
        <p:spPr>
          <a:xfrm>
            <a:off x="499250" y="4781175"/>
            <a:ext cx="1674900" cy="24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pl" sz="1000">
                <a:latin typeface="Montserrat SemiBold"/>
                <a:ea typeface="Montserrat SemiBold"/>
                <a:cs typeface="Montserrat SemiBold"/>
                <a:sym typeface="Montserrat SemiBold"/>
              </a:rPr>
              <a:t>@twojenazwisko/link</a:t>
            </a:r>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yeksponowane logo, czarna zakładka 1">
  <p:cSld name="TITLE_2_1_1_1_1_1_1_1_1_2">
    <p:bg>
      <p:bgPr>
        <a:solidFill>
          <a:srgbClr val="F8F8F5"/>
        </a:solidFill>
      </p:bgPr>
    </p:bg>
    <p:spTree>
      <p:nvGrpSpPr>
        <p:cNvPr id="227" name="Shape 227"/>
        <p:cNvGrpSpPr/>
        <p:nvPr/>
      </p:nvGrpSpPr>
      <p:grpSpPr>
        <a:xfrm>
          <a:off x="0" y="0"/>
          <a:ext cx="0" cy="0"/>
          <a:chOff x="0" y="0"/>
          <a:chExt cx="0" cy="0"/>
        </a:xfrm>
      </p:grpSpPr>
      <p:sp>
        <p:nvSpPr>
          <p:cNvPr id="228" name="Google Shape;228;p52">
            <a:hlinkClick action="ppaction://hlinkshowjump?jump=nextslide"/>
          </p:cNvPr>
          <p:cNvSpPr/>
          <p:nvPr/>
        </p:nvSpPr>
        <p:spPr>
          <a:xfrm>
            <a:off x="6858000" y="0"/>
            <a:ext cx="2286000" cy="5143500"/>
          </a:xfrm>
          <a:prstGeom prst="rect">
            <a:avLst/>
          </a:prstGeom>
          <a:solidFill>
            <a:srgbClr val="3030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52">
            <a:hlinkClick action="ppaction://hlinkshowjump?jump=nextslide"/>
          </p:cNvPr>
          <p:cNvSpPr/>
          <p:nvPr/>
        </p:nvSpPr>
        <p:spPr>
          <a:xfrm>
            <a:off x="0" y="4659550"/>
            <a:ext cx="6858000" cy="492000"/>
          </a:xfrm>
          <a:prstGeom prst="rect">
            <a:avLst/>
          </a:prstGeom>
          <a:solidFill>
            <a:srgbClr val="F1D6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0" name="Google Shape;230;p52"/>
          <p:cNvPicPr preferRelativeResize="0"/>
          <p:nvPr/>
        </p:nvPicPr>
        <p:blipFill rotWithShape="1">
          <a:blip r:embed="rId2">
            <a:alphaModFix/>
          </a:blip>
          <a:srcRect b="0" l="0" r="67554" t="0"/>
          <a:stretch/>
        </p:blipFill>
        <p:spPr>
          <a:xfrm>
            <a:off x="306250" y="4838050"/>
            <a:ext cx="193000" cy="134975"/>
          </a:xfrm>
          <a:prstGeom prst="rect">
            <a:avLst/>
          </a:prstGeom>
          <a:noFill/>
          <a:ln>
            <a:noFill/>
          </a:ln>
        </p:spPr>
      </p:pic>
      <p:sp>
        <p:nvSpPr>
          <p:cNvPr id="231" name="Google Shape;231;p52"/>
          <p:cNvSpPr txBox="1"/>
          <p:nvPr/>
        </p:nvSpPr>
        <p:spPr>
          <a:xfrm>
            <a:off x="499250" y="4781175"/>
            <a:ext cx="1674900" cy="24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pl" sz="1000">
                <a:latin typeface="Montserrat SemiBold"/>
                <a:ea typeface="Montserrat SemiBold"/>
                <a:cs typeface="Montserrat SemiBold"/>
                <a:sym typeface="Montserrat SemiBold"/>
              </a:rPr>
              <a:t>@twojenazwisko/link</a:t>
            </a:r>
            <a:endParaRPr/>
          </a:p>
        </p:txBody>
      </p:sp>
      <p:sp>
        <p:nvSpPr>
          <p:cNvPr id="232" name="Google Shape;232;p52"/>
          <p:cNvSpPr txBox="1"/>
          <p:nvPr/>
        </p:nvSpPr>
        <p:spPr>
          <a:xfrm>
            <a:off x="6858000" y="4669125"/>
            <a:ext cx="2286000" cy="47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pl" sz="1000">
                <a:solidFill>
                  <a:srgbClr val="F8F8F5"/>
                </a:solidFill>
                <a:latin typeface="Montserrat Light"/>
                <a:ea typeface="Montserrat Light"/>
                <a:cs typeface="Montserrat Light"/>
                <a:sym typeface="Montserrat Light"/>
              </a:rPr>
              <a:t>Follow us </a:t>
            </a:r>
            <a:r>
              <a:rPr lang="pl" sz="1000">
                <a:solidFill>
                  <a:srgbClr val="F8F8F5"/>
                </a:solidFill>
                <a:latin typeface="Montserrat SemiBold"/>
                <a:ea typeface="Montserrat SemiBold"/>
                <a:cs typeface="Montserrat SemiBold"/>
                <a:sym typeface="Montserrat SemiBold"/>
              </a:rPr>
              <a:t>@boldarecom</a:t>
            </a:r>
            <a:r>
              <a:rPr lang="pl" sz="1000">
                <a:latin typeface="Montserrat SemiBold"/>
                <a:ea typeface="Montserrat SemiBold"/>
                <a:cs typeface="Montserrat SemiBold"/>
                <a:sym typeface="Montserrat SemiBold"/>
              </a:rPr>
              <a:t>        </a:t>
            </a:r>
            <a:endParaRPr sz="1000">
              <a:latin typeface="Montserrat SemiBold"/>
              <a:ea typeface="Montserrat SemiBold"/>
              <a:cs typeface="Montserrat SemiBold"/>
              <a:sym typeface="Montserrat SemiBold"/>
            </a:endParaRPr>
          </a:p>
        </p:txBody>
      </p:sp>
      <p:pic>
        <p:nvPicPr>
          <p:cNvPr id="233" name="Google Shape;233;p52"/>
          <p:cNvPicPr preferRelativeResize="0"/>
          <p:nvPr/>
        </p:nvPicPr>
        <p:blipFill>
          <a:blip r:embed="rId3">
            <a:alphaModFix/>
          </a:blip>
          <a:stretch>
            <a:fillRect/>
          </a:stretch>
        </p:blipFill>
        <p:spPr>
          <a:xfrm>
            <a:off x="7448413" y="498125"/>
            <a:ext cx="1105174" cy="13497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ffer - right 1 1 1 1 1 1 1 1 1 1">
  <p:cSld name="TITLE_2_1_1_1_1_1_1_1_1_1">
    <p:bg>
      <p:bgPr>
        <a:solidFill>
          <a:srgbClr val="F8F8F5"/>
        </a:solidFill>
      </p:bgPr>
    </p:bg>
    <p:spTree>
      <p:nvGrpSpPr>
        <p:cNvPr id="234" name="Shape 234"/>
        <p:cNvGrpSpPr/>
        <p:nvPr/>
      </p:nvGrpSpPr>
      <p:grpSpPr>
        <a:xfrm>
          <a:off x="0" y="0"/>
          <a:ext cx="0" cy="0"/>
          <a:chOff x="0" y="0"/>
          <a:chExt cx="0" cy="0"/>
        </a:xfrm>
      </p:grpSpPr>
      <p:sp>
        <p:nvSpPr>
          <p:cNvPr id="235" name="Google Shape;235;p53">
            <a:hlinkClick action="ppaction://hlinkshowjump?jump=nextslide"/>
          </p:cNvPr>
          <p:cNvSpPr/>
          <p:nvPr/>
        </p:nvSpPr>
        <p:spPr>
          <a:xfrm>
            <a:off x="6858000" y="0"/>
            <a:ext cx="2286000" cy="5143500"/>
          </a:xfrm>
          <a:prstGeom prst="rect">
            <a:avLst/>
          </a:prstGeom>
          <a:solidFill>
            <a:srgbClr val="F1D6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53">
            <a:hlinkClick action="ppaction://hlinkshowjump?jump=nextslide"/>
          </p:cNvPr>
          <p:cNvSpPr/>
          <p:nvPr/>
        </p:nvSpPr>
        <p:spPr>
          <a:xfrm>
            <a:off x="0" y="4659550"/>
            <a:ext cx="6858000" cy="492000"/>
          </a:xfrm>
          <a:prstGeom prst="rect">
            <a:avLst/>
          </a:prstGeom>
          <a:solidFill>
            <a:srgbClr val="3030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7" name="Google Shape;237;p53"/>
          <p:cNvPicPr preferRelativeResize="0"/>
          <p:nvPr/>
        </p:nvPicPr>
        <p:blipFill rotWithShape="1">
          <a:blip r:embed="rId2">
            <a:alphaModFix/>
          </a:blip>
          <a:srcRect b="0" l="0" r="67554" t="0"/>
          <a:stretch/>
        </p:blipFill>
        <p:spPr>
          <a:xfrm>
            <a:off x="306250" y="4838050"/>
            <a:ext cx="193000" cy="134975"/>
          </a:xfrm>
          <a:prstGeom prst="rect">
            <a:avLst/>
          </a:prstGeom>
          <a:noFill/>
          <a:ln>
            <a:noFill/>
          </a:ln>
        </p:spPr>
      </p:pic>
      <p:sp>
        <p:nvSpPr>
          <p:cNvPr id="238" name="Google Shape;238;p53"/>
          <p:cNvSpPr txBox="1"/>
          <p:nvPr/>
        </p:nvSpPr>
        <p:spPr>
          <a:xfrm>
            <a:off x="499250" y="4781175"/>
            <a:ext cx="1637400" cy="24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pl" sz="1000">
                <a:solidFill>
                  <a:srgbClr val="FFFFFF"/>
                </a:solidFill>
                <a:latin typeface="Montserrat SemiBold"/>
                <a:ea typeface="Montserrat SemiBold"/>
                <a:cs typeface="Montserrat SemiBold"/>
                <a:sym typeface="Montserrat SemiBold"/>
              </a:rPr>
              <a:t>@</a:t>
            </a:r>
            <a:r>
              <a:rPr lang="pl" sz="1000">
                <a:solidFill>
                  <a:schemeClr val="lt1"/>
                </a:solidFill>
                <a:latin typeface="Montserrat SemiBold"/>
                <a:ea typeface="Montserrat SemiBold"/>
                <a:cs typeface="Montserrat SemiBold"/>
                <a:sym typeface="Montserrat SemiBold"/>
              </a:rPr>
              <a:t>twojenazwisko/link</a:t>
            </a:r>
            <a:endParaRPr>
              <a:solidFill>
                <a:srgbClr val="FFFFFF"/>
              </a:solidFill>
            </a:endParaRPr>
          </a:p>
        </p:txBody>
      </p:sp>
      <p:sp>
        <p:nvSpPr>
          <p:cNvPr id="239" name="Google Shape;239;p53"/>
          <p:cNvSpPr txBox="1"/>
          <p:nvPr/>
        </p:nvSpPr>
        <p:spPr>
          <a:xfrm>
            <a:off x="6858000" y="4669125"/>
            <a:ext cx="2286000" cy="47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pl" sz="1000">
                <a:solidFill>
                  <a:srgbClr val="303030"/>
                </a:solidFill>
                <a:latin typeface="Montserrat Light"/>
                <a:ea typeface="Montserrat Light"/>
                <a:cs typeface="Montserrat Light"/>
                <a:sym typeface="Montserrat Light"/>
              </a:rPr>
              <a:t>Follow us </a:t>
            </a:r>
            <a:r>
              <a:rPr lang="pl" sz="1000">
                <a:solidFill>
                  <a:srgbClr val="303030"/>
                </a:solidFill>
                <a:latin typeface="Montserrat SemiBold"/>
                <a:ea typeface="Montserrat SemiBold"/>
                <a:cs typeface="Montserrat SemiBold"/>
                <a:sym typeface="Montserrat SemiBold"/>
              </a:rPr>
              <a:t>@boldarecom </a:t>
            </a:r>
            <a:r>
              <a:rPr lang="pl" sz="1000">
                <a:latin typeface="Montserrat SemiBold"/>
                <a:ea typeface="Montserrat SemiBold"/>
                <a:cs typeface="Montserrat SemiBold"/>
                <a:sym typeface="Montserrat SemiBold"/>
              </a:rPr>
              <a:t>       </a:t>
            </a:r>
            <a:endParaRPr sz="1000">
              <a:latin typeface="Montserrat SemiBold"/>
              <a:ea typeface="Montserrat SemiBold"/>
              <a:cs typeface="Montserrat SemiBold"/>
              <a:sym typeface="Montserrat SemiBold"/>
            </a:endParaRPr>
          </a:p>
        </p:txBody>
      </p:sp>
      <p:pic>
        <p:nvPicPr>
          <p:cNvPr id="240" name="Google Shape;240;p53"/>
          <p:cNvPicPr preferRelativeResize="0"/>
          <p:nvPr/>
        </p:nvPicPr>
        <p:blipFill>
          <a:blip r:embed="rId3">
            <a:alphaModFix/>
          </a:blip>
          <a:stretch>
            <a:fillRect/>
          </a:stretch>
        </p:blipFill>
        <p:spPr>
          <a:xfrm>
            <a:off x="590413" y="498125"/>
            <a:ext cx="1105174" cy="134975"/>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p:cSld name="TITLE_2_1_1_1_1_1_1_1_1_1_1">
    <p:bg>
      <p:bgPr>
        <a:solidFill>
          <a:srgbClr val="F8F8F5"/>
        </a:solidFill>
      </p:bgPr>
    </p:bg>
    <p:spTree>
      <p:nvGrpSpPr>
        <p:cNvPr id="241" name="Shape 241"/>
        <p:cNvGrpSpPr/>
        <p:nvPr/>
      </p:nvGrpSpPr>
      <p:grpSpPr>
        <a:xfrm>
          <a:off x="0" y="0"/>
          <a:ext cx="0" cy="0"/>
          <a:chOff x="0" y="0"/>
          <a:chExt cx="0" cy="0"/>
        </a:xfrm>
      </p:grpSpPr>
      <p:sp>
        <p:nvSpPr>
          <p:cNvPr id="242" name="Google Shape;242;p54">
            <a:hlinkClick action="ppaction://hlinkshowjump?jump=nextslide"/>
          </p:cNvPr>
          <p:cNvSpPr/>
          <p:nvPr/>
        </p:nvSpPr>
        <p:spPr>
          <a:xfrm>
            <a:off x="6858000" y="0"/>
            <a:ext cx="2286000" cy="5143500"/>
          </a:xfrm>
          <a:prstGeom prst="rect">
            <a:avLst/>
          </a:prstGeom>
          <a:solidFill>
            <a:srgbClr val="F1D6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1D624"/>
              </a:solidFill>
            </a:endParaRPr>
          </a:p>
        </p:txBody>
      </p:sp>
      <p:sp>
        <p:nvSpPr>
          <p:cNvPr id="243" name="Google Shape;243;p54">
            <a:hlinkClick action="ppaction://hlinkshowjump?jump=nextslide"/>
          </p:cNvPr>
          <p:cNvSpPr/>
          <p:nvPr/>
        </p:nvSpPr>
        <p:spPr>
          <a:xfrm>
            <a:off x="0" y="4659550"/>
            <a:ext cx="6858000" cy="492000"/>
          </a:xfrm>
          <a:prstGeom prst="rect">
            <a:avLst/>
          </a:prstGeom>
          <a:solidFill>
            <a:srgbClr val="3030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54"/>
          <p:cNvSpPr txBox="1"/>
          <p:nvPr/>
        </p:nvSpPr>
        <p:spPr>
          <a:xfrm>
            <a:off x="6858000" y="4669125"/>
            <a:ext cx="2286000" cy="47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pl" sz="1000">
                <a:solidFill>
                  <a:srgbClr val="303030"/>
                </a:solidFill>
                <a:latin typeface="Montserrat Light"/>
                <a:ea typeface="Montserrat Light"/>
                <a:cs typeface="Montserrat Light"/>
                <a:sym typeface="Montserrat Light"/>
              </a:rPr>
              <a:t>Follow us </a:t>
            </a:r>
            <a:r>
              <a:rPr lang="pl" sz="1000">
                <a:solidFill>
                  <a:srgbClr val="303030"/>
                </a:solidFill>
                <a:latin typeface="Montserrat SemiBold"/>
                <a:ea typeface="Montserrat SemiBold"/>
                <a:cs typeface="Montserrat SemiBold"/>
                <a:sym typeface="Montserrat SemiBold"/>
              </a:rPr>
              <a:t>@boldarecom </a:t>
            </a:r>
            <a:r>
              <a:rPr lang="pl" sz="1000">
                <a:latin typeface="Montserrat SemiBold"/>
                <a:ea typeface="Montserrat SemiBold"/>
                <a:cs typeface="Montserrat SemiBold"/>
                <a:sym typeface="Montserrat SemiBold"/>
              </a:rPr>
              <a:t>       </a:t>
            </a:r>
            <a:endParaRPr sz="1000">
              <a:latin typeface="Montserrat SemiBold"/>
              <a:ea typeface="Montserrat SemiBold"/>
              <a:cs typeface="Montserrat SemiBold"/>
              <a:sym typeface="Montserrat SemiBold"/>
            </a:endParaRPr>
          </a:p>
        </p:txBody>
      </p:sp>
      <p:pic>
        <p:nvPicPr>
          <p:cNvPr id="245" name="Google Shape;245;p54"/>
          <p:cNvPicPr preferRelativeResize="0"/>
          <p:nvPr/>
        </p:nvPicPr>
        <p:blipFill>
          <a:blip r:embed="rId2">
            <a:alphaModFix/>
          </a:blip>
          <a:stretch>
            <a:fillRect/>
          </a:stretch>
        </p:blipFill>
        <p:spPr>
          <a:xfrm>
            <a:off x="7448413" y="498125"/>
            <a:ext cx="1105174" cy="134975"/>
          </a:xfrm>
          <a:prstGeom prst="rect">
            <a:avLst/>
          </a:prstGeom>
          <a:noFill/>
          <a:ln>
            <a:noFill/>
          </a:ln>
        </p:spPr>
      </p:pic>
      <p:pic>
        <p:nvPicPr>
          <p:cNvPr id="246" name="Google Shape;246;p54"/>
          <p:cNvPicPr preferRelativeResize="0"/>
          <p:nvPr/>
        </p:nvPicPr>
        <p:blipFill rotWithShape="1">
          <a:blip r:embed="rId3">
            <a:alphaModFix/>
          </a:blip>
          <a:srcRect b="0" l="0" r="67554" t="0"/>
          <a:stretch/>
        </p:blipFill>
        <p:spPr>
          <a:xfrm>
            <a:off x="306250" y="4838050"/>
            <a:ext cx="193000" cy="134975"/>
          </a:xfrm>
          <a:prstGeom prst="rect">
            <a:avLst/>
          </a:prstGeom>
          <a:noFill/>
          <a:ln>
            <a:noFill/>
          </a:ln>
        </p:spPr>
      </p:pic>
      <p:sp>
        <p:nvSpPr>
          <p:cNvPr id="247" name="Google Shape;247;p54"/>
          <p:cNvSpPr txBox="1"/>
          <p:nvPr/>
        </p:nvSpPr>
        <p:spPr>
          <a:xfrm>
            <a:off x="499250" y="4781175"/>
            <a:ext cx="1637400" cy="24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pl" sz="1000">
                <a:solidFill>
                  <a:srgbClr val="FFFFFF"/>
                </a:solidFill>
                <a:latin typeface="Montserrat SemiBold"/>
                <a:ea typeface="Montserrat SemiBold"/>
                <a:cs typeface="Montserrat SemiBold"/>
                <a:sym typeface="Montserrat SemiBold"/>
              </a:rPr>
              <a:t>@</a:t>
            </a:r>
            <a:r>
              <a:rPr lang="pl" sz="1000">
                <a:solidFill>
                  <a:schemeClr val="lt1"/>
                </a:solidFill>
                <a:latin typeface="Montserrat SemiBold"/>
                <a:ea typeface="Montserrat SemiBold"/>
                <a:cs typeface="Montserrat SemiBold"/>
                <a:sym typeface="Montserrat SemiBold"/>
              </a:rPr>
              <a:t>twojenazwisko/link</a:t>
            </a:r>
            <a:endParaRPr>
              <a:solidFill>
                <a:srgbClr val="FFFFFF"/>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1">
  <p:cSld name="TITLE_2_1_1_1_1_1_1_1_1_1_1_1">
    <p:bg>
      <p:bgPr>
        <a:solidFill>
          <a:srgbClr val="F8F8F5"/>
        </a:solidFill>
      </p:bgPr>
    </p:bg>
    <p:spTree>
      <p:nvGrpSpPr>
        <p:cNvPr id="248" name="Shape 248"/>
        <p:cNvGrpSpPr/>
        <p:nvPr/>
      </p:nvGrpSpPr>
      <p:grpSpPr>
        <a:xfrm>
          <a:off x="0" y="0"/>
          <a:ext cx="0" cy="0"/>
          <a:chOff x="0" y="0"/>
          <a:chExt cx="0" cy="0"/>
        </a:xfrm>
      </p:grpSpPr>
      <p:sp>
        <p:nvSpPr>
          <p:cNvPr id="249" name="Google Shape;249;p55">
            <a:hlinkClick action="ppaction://hlinkshowjump?jump=nextslide"/>
          </p:cNvPr>
          <p:cNvSpPr/>
          <p:nvPr/>
        </p:nvSpPr>
        <p:spPr>
          <a:xfrm>
            <a:off x="0" y="8075"/>
            <a:ext cx="4767900" cy="5143500"/>
          </a:xfrm>
          <a:prstGeom prst="rect">
            <a:avLst/>
          </a:prstGeom>
          <a:solidFill>
            <a:srgbClr val="3030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0" name="Google Shape;250;p55"/>
          <p:cNvPicPr preferRelativeResize="0"/>
          <p:nvPr/>
        </p:nvPicPr>
        <p:blipFill rotWithShape="1">
          <a:blip r:embed="rId2">
            <a:alphaModFix/>
          </a:blip>
          <a:srcRect b="0" l="0" r="67554" t="0"/>
          <a:stretch/>
        </p:blipFill>
        <p:spPr>
          <a:xfrm>
            <a:off x="1211325" y="2038850"/>
            <a:ext cx="193000" cy="134975"/>
          </a:xfrm>
          <a:prstGeom prst="rect">
            <a:avLst/>
          </a:prstGeom>
          <a:noFill/>
          <a:ln>
            <a:noFill/>
          </a:ln>
        </p:spPr>
      </p:pic>
      <p:pic>
        <p:nvPicPr>
          <p:cNvPr id="251" name="Google Shape;251;p55"/>
          <p:cNvPicPr preferRelativeResize="0"/>
          <p:nvPr/>
        </p:nvPicPr>
        <p:blipFill rotWithShape="1">
          <a:blip r:embed="rId3">
            <a:alphaModFix/>
          </a:blip>
          <a:srcRect b="0" l="0" r="67554" t="0"/>
          <a:stretch/>
        </p:blipFill>
        <p:spPr>
          <a:xfrm>
            <a:off x="6231200" y="2038850"/>
            <a:ext cx="193000" cy="134975"/>
          </a:xfrm>
          <a:prstGeom prst="rect">
            <a:avLst/>
          </a:prstGeom>
          <a:noFill/>
          <a:ln>
            <a:noFill/>
          </a:ln>
        </p:spPr>
      </p:pic>
      <p:pic>
        <p:nvPicPr>
          <p:cNvPr id="252" name="Google Shape;252;p55"/>
          <p:cNvPicPr preferRelativeResize="0"/>
          <p:nvPr/>
        </p:nvPicPr>
        <p:blipFill>
          <a:blip r:embed="rId4">
            <a:alphaModFix/>
          </a:blip>
          <a:stretch>
            <a:fillRect/>
          </a:stretch>
        </p:blipFill>
        <p:spPr>
          <a:xfrm>
            <a:off x="6679225" y="2038850"/>
            <a:ext cx="134975" cy="134975"/>
          </a:xfrm>
          <a:prstGeom prst="rect">
            <a:avLst/>
          </a:prstGeom>
          <a:noFill/>
          <a:ln>
            <a:noFill/>
          </a:ln>
        </p:spPr>
      </p:pic>
      <p:pic>
        <p:nvPicPr>
          <p:cNvPr id="253" name="Google Shape;253;p55"/>
          <p:cNvPicPr preferRelativeResize="0"/>
          <p:nvPr/>
        </p:nvPicPr>
        <p:blipFill>
          <a:blip r:embed="rId5">
            <a:alphaModFix/>
          </a:blip>
          <a:stretch>
            <a:fillRect/>
          </a:stretch>
        </p:blipFill>
        <p:spPr>
          <a:xfrm>
            <a:off x="1494500" y="2038850"/>
            <a:ext cx="134975" cy="134975"/>
          </a:xfrm>
          <a:prstGeom prst="rect">
            <a:avLst/>
          </a:prstGeom>
          <a:noFill/>
          <a:ln>
            <a:noFill/>
          </a:ln>
        </p:spPr>
      </p:pic>
      <p:pic>
        <p:nvPicPr>
          <p:cNvPr id="254" name="Google Shape;254;p55"/>
          <p:cNvPicPr preferRelativeResize="0"/>
          <p:nvPr/>
        </p:nvPicPr>
        <p:blipFill>
          <a:blip r:embed="rId6">
            <a:alphaModFix/>
          </a:blip>
          <a:stretch>
            <a:fillRect/>
          </a:stretch>
        </p:blipFill>
        <p:spPr>
          <a:xfrm>
            <a:off x="7069225" y="2038848"/>
            <a:ext cx="134975" cy="134975"/>
          </a:xfrm>
          <a:prstGeom prst="rect">
            <a:avLst/>
          </a:prstGeom>
          <a:noFill/>
          <a:ln>
            <a:noFill/>
          </a:ln>
        </p:spPr>
      </p:pic>
      <p:pic>
        <p:nvPicPr>
          <p:cNvPr id="255" name="Google Shape;255;p55"/>
          <p:cNvPicPr preferRelativeResize="0"/>
          <p:nvPr/>
        </p:nvPicPr>
        <p:blipFill>
          <a:blip r:embed="rId7">
            <a:alphaModFix/>
          </a:blip>
          <a:stretch>
            <a:fillRect/>
          </a:stretch>
        </p:blipFill>
        <p:spPr>
          <a:xfrm>
            <a:off x="1719650" y="2038848"/>
            <a:ext cx="134975" cy="134975"/>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ffer - right" type="title">
  <p:cSld name="TITLE">
    <p:spTree>
      <p:nvGrpSpPr>
        <p:cNvPr id="260" name="Shape 260"/>
        <p:cNvGrpSpPr/>
        <p:nvPr/>
      </p:nvGrpSpPr>
      <p:grpSpPr>
        <a:xfrm>
          <a:off x="0" y="0"/>
          <a:ext cx="0" cy="0"/>
          <a:chOff x="0" y="0"/>
          <a:chExt cx="0" cy="0"/>
        </a:xfrm>
      </p:grpSpPr>
      <p:sp>
        <p:nvSpPr>
          <p:cNvPr id="261" name="Google Shape;261;p57"/>
          <p:cNvSpPr txBox="1"/>
          <p:nvPr>
            <p:ph idx="12" type="sldNum"/>
          </p:nvPr>
        </p:nvSpPr>
        <p:spPr>
          <a:xfrm>
            <a:off x="8472458" y="472036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l"/>
              <a:t>‹#›</a:t>
            </a:fld>
            <a:endParaRPr/>
          </a:p>
        </p:txBody>
      </p:sp>
      <p:sp>
        <p:nvSpPr>
          <p:cNvPr id="262" name="Google Shape;262;p57"/>
          <p:cNvSpPr/>
          <p:nvPr/>
        </p:nvSpPr>
        <p:spPr>
          <a:xfrm>
            <a:off x="0" y="0"/>
            <a:ext cx="470700" cy="5143500"/>
          </a:xfrm>
          <a:prstGeom prst="rect">
            <a:avLst/>
          </a:prstGeom>
          <a:solidFill>
            <a:srgbClr val="F1D6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3" name="Google Shape;263;p57"/>
          <p:cNvPicPr preferRelativeResize="0"/>
          <p:nvPr/>
        </p:nvPicPr>
        <p:blipFill>
          <a:blip r:embed="rId2">
            <a:alphaModFix/>
          </a:blip>
          <a:stretch>
            <a:fillRect/>
          </a:stretch>
        </p:blipFill>
        <p:spPr>
          <a:xfrm rot="-5400000">
            <a:off x="-281945" y="4201085"/>
            <a:ext cx="1025925" cy="139450"/>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64" name="Shape 264"/>
        <p:cNvGrpSpPr/>
        <p:nvPr/>
      </p:nvGrpSpPr>
      <p:grpSpPr>
        <a:xfrm>
          <a:off x="0" y="0"/>
          <a:ext cx="0" cy="0"/>
          <a:chOff x="0" y="0"/>
          <a:chExt cx="0" cy="0"/>
        </a:xfrm>
      </p:grpSpPr>
      <p:sp>
        <p:nvSpPr>
          <p:cNvPr id="265" name="Google Shape;265;p58"/>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66" name="Google Shape;266;p5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67" name="Shape 267"/>
        <p:cNvGrpSpPr/>
        <p:nvPr/>
      </p:nvGrpSpPr>
      <p:grpSpPr>
        <a:xfrm>
          <a:off x="0" y="0"/>
          <a:ext cx="0" cy="0"/>
          <a:chOff x="0" y="0"/>
          <a:chExt cx="0" cy="0"/>
        </a:xfrm>
      </p:grpSpPr>
      <p:sp>
        <p:nvSpPr>
          <p:cNvPr id="268" name="Google Shape;268;p5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69" name="Google Shape;269;p5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70" name="Google Shape;270;p5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71" name="Shape 271"/>
        <p:cNvGrpSpPr/>
        <p:nvPr/>
      </p:nvGrpSpPr>
      <p:grpSpPr>
        <a:xfrm>
          <a:off x="0" y="0"/>
          <a:ext cx="0" cy="0"/>
          <a:chOff x="0" y="0"/>
          <a:chExt cx="0" cy="0"/>
        </a:xfrm>
      </p:grpSpPr>
      <p:sp>
        <p:nvSpPr>
          <p:cNvPr id="272" name="Google Shape;272;p6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3" name="Google Shape;273;p60"/>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74" name="Google Shape;274;p60"/>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75" name="Google Shape;275;p6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6" name="Shape 276"/>
        <p:cNvGrpSpPr/>
        <p:nvPr/>
      </p:nvGrpSpPr>
      <p:grpSpPr>
        <a:xfrm>
          <a:off x="0" y="0"/>
          <a:ext cx="0" cy="0"/>
          <a:chOff x="0" y="0"/>
          <a:chExt cx="0" cy="0"/>
        </a:xfrm>
      </p:grpSpPr>
      <p:sp>
        <p:nvSpPr>
          <p:cNvPr id="277" name="Google Shape;277;p6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8" name="Google Shape;278;p6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79" name="Shape 279"/>
        <p:cNvGrpSpPr/>
        <p:nvPr/>
      </p:nvGrpSpPr>
      <p:grpSpPr>
        <a:xfrm>
          <a:off x="0" y="0"/>
          <a:ext cx="0" cy="0"/>
          <a:chOff x="0" y="0"/>
          <a:chExt cx="0" cy="0"/>
        </a:xfrm>
      </p:grpSpPr>
      <p:sp>
        <p:nvSpPr>
          <p:cNvPr id="280" name="Google Shape;280;p62"/>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81" name="Google Shape;281;p62"/>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82" name="Google Shape;282;p6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83" name="Shape 283"/>
        <p:cNvGrpSpPr/>
        <p:nvPr/>
      </p:nvGrpSpPr>
      <p:grpSpPr>
        <a:xfrm>
          <a:off x="0" y="0"/>
          <a:ext cx="0" cy="0"/>
          <a:chOff x="0" y="0"/>
          <a:chExt cx="0" cy="0"/>
        </a:xfrm>
      </p:grpSpPr>
      <p:sp>
        <p:nvSpPr>
          <p:cNvPr id="284" name="Google Shape;284;p63"/>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285" name="Google Shape;285;p6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86" name="Shape 286"/>
        <p:cNvGrpSpPr/>
        <p:nvPr/>
      </p:nvGrpSpPr>
      <p:grpSpPr>
        <a:xfrm>
          <a:off x="0" y="0"/>
          <a:ext cx="0" cy="0"/>
          <a:chOff x="0" y="0"/>
          <a:chExt cx="0" cy="0"/>
        </a:xfrm>
      </p:grpSpPr>
      <p:sp>
        <p:nvSpPr>
          <p:cNvPr id="287" name="Google Shape;287;p64"/>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64"/>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89" name="Google Shape;289;p64"/>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90" name="Google Shape;290;p64"/>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91" name="Google Shape;291;p6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92" name="Shape 292"/>
        <p:cNvGrpSpPr/>
        <p:nvPr/>
      </p:nvGrpSpPr>
      <p:grpSpPr>
        <a:xfrm>
          <a:off x="0" y="0"/>
          <a:ext cx="0" cy="0"/>
          <a:chOff x="0" y="0"/>
          <a:chExt cx="0" cy="0"/>
        </a:xfrm>
      </p:grpSpPr>
      <p:sp>
        <p:nvSpPr>
          <p:cNvPr id="293" name="Google Shape;293;p65"/>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294" name="Google Shape;294;p6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95" name="Shape 295"/>
        <p:cNvGrpSpPr/>
        <p:nvPr/>
      </p:nvGrpSpPr>
      <p:grpSpPr>
        <a:xfrm>
          <a:off x="0" y="0"/>
          <a:ext cx="0" cy="0"/>
          <a:chOff x="0" y="0"/>
          <a:chExt cx="0" cy="0"/>
        </a:xfrm>
      </p:grpSpPr>
      <p:sp>
        <p:nvSpPr>
          <p:cNvPr id="296" name="Google Shape;296;p66"/>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97" name="Google Shape;297;p66"/>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298" name="Google Shape;298;p6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99" name="Shape 299"/>
        <p:cNvGrpSpPr/>
        <p:nvPr/>
      </p:nvGrpSpPr>
      <p:grpSpPr>
        <a:xfrm>
          <a:off x="0" y="0"/>
          <a:ext cx="0" cy="0"/>
          <a:chOff x="0" y="0"/>
          <a:chExt cx="0" cy="0"/>
        </a:xfrm>
      </p:grpSpPr>
      <p:sp>
        <p:nvSpPr>
          <p:cNvPr id="300" name="Google Shape;300;p6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1">
  <p:cSld name="TITLE_1">
    <p:spTree>
      <p:nvGrpSpPr>
        <p:cNvPr id="301" name="Shape 301"/>
        <p:cNvGrpSpPr/>
        <p:nvPr/>
      </p:nvGrpSpPr>
      <p:grpSpPr>
        <a:xfrm>
          <a:off x="0" y="0"/>
          <a:ext cx="0" cy="0"/>
          <a:chOff x="0" y="0"/>
          <a:chExt cx="0" cy="0"/>
        </a:xfrm>
      </p:grpSpPr>
      <p:sp>
        <p:nvSpPr>
          <p:cNvPr id="302" name="Google Shape;302;p68"/>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03" name="Google Shape;303;p68"/>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04" name="Google Shape;304;p6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n_logo, share, thank you">
  <p:cSld name="TITLE_2">
    <p:bg>
      <p:bgPr>
        <a:solidFill>
          <a:srgbClr val="F8F8F5"/>
        </a:solidFill>
      </p:bgPr>
    </p:bg>
    <p:spTree>
      <p:nvGrpSpPr>
        <p:cNvPr id="305" name="Shape 305"/>
        <p:cNvGrpSpPr/>
        <p:nvPr/>
      </p:nvGrpSpPr>
      <p:grpSpPr>
        <a:xfrm>
          <a:off x="0" y="0"/>
          <a:ext cx="0" cy="0"/>
          <a:chOff x="0" y="0"/>
          <a:chExt cx="0" cy="0"/>
        </a:xfrm>
      </p:grpSpPr>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n_logo, share, thank you 1">
  <p:cSld name="TITLE_2_2">
    <p:bg>
      <p:bgPr>
        <a:solidFill>
          <a:srgbClr val="A9B8D8"/>
        </a:solidFill>
      </p:bgPr>
    </p:bg>
    <p:spTree>
      <p:nvGrpSpPr>
        <p:cNvPr id="306" name="Shape 306"/>
        <p:cNvGrpSpPr/>
        <p:nvPr/>
      </p:nvGrpSpPr>
      <p:grpSpPr>
        <a:xfrm>
          <a:off x="0" y="0"/>
          <a:ext cx="0" cy="0"/>
          <a:chOff x="0" y="0"/>
          <a:chExt cx="0" cy="0"/>
        </a:xfrm>
      </p:grpSpPr>
      <p:pic>
        <p:nvPicPr>
          <p:cNvPr id="307" name="Google Shape;307;p70"/>
          <p:cNvPicPr preferRelativeResize="0"/>
          <p:nvPr/>
        </p:nvPicPr>
        <p:blipFill rotWithShape="1">
          <a:blip r:embed="rId2">
            <a:alphaModFix/>
          </a:blip>
          <a:srcRect b="1201" l="903" r="893" t="15934"/>
          <a:stretch/>
        </p:blipFill>
        <p:spPr>
          <a:xfrm>
            <a:off x="0" y="0"/>
            <a:ext cx="9144000" cy="5143504"/>
          </a:xfrm>
          <a:prstGeom prst="rect">
            <a:avLst/>
          </a:prstGeom>
          <a:noFill/>
          <a:ln>
            <a:noFill/>
          </a:ln>
        </p:spPr>
      </p:pic>
      <p:grpSp>
        <p:nvGrpSpPr>
          <p:cNvPr id="308" name="Google Shape;308;p70"/>
          <p:cNvGrpSpPr/>
          <p:nvPr/>
        </p:nvGrpSpPr>
        <p:grpSpPr>
          <a:xfrm flipH="1">
            <a:off x="-9" y="4434288"/>
            <a:ext cx="1716271" cy="709213"/>
            <a:chOff x="4936141" y="3318213"/>
            <a:chExt cx="1716271" cy="709213"/>
          </a:xfrm>
        </p:grpSpPr>
        <p:sp>
          <p:nvSpPr>
            <p:cNvPr id="309" name="Google Shape;309;p70"/>
            <p:cNvSpPr/>
            <p:nvPr/>
          </p:nvSpPr>
          <p:spPr>
            <a:xfrm>
              <a:off x="4936141" y="3318213"/>
              <a:ext cx="1184400" cy="709200"/>
            </a:xfrm>
            <a:prstGeom prst="parallelogram">
              <a:avLst>
                <a:gd fmla="val 53286" name="adj"/>
              </a:avLst>
            </a:prstGeom>
            <a:solidFill>
              <a:srgbClr val="A9B8D8"/>
            </a:solidFill>
            <a:ln cap="flat" cmpd="sng" w="9525">
              <a:solidFill>
                <a:srgbClr val="A9B8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70"/>
            <p:cNvSpPr/>
            <p:nvPr/>
          </p:nvSpPr>
          <p:spPr>
            <a:xfrm>
              <a:off x="5327613" y="3318225"/>
              <a:ext cx="1324800" cy="709200"/>
            </a:xfrm>
            <a:prstGeom prst="rect">
              <a:avLst/>
            </a:prstGeom>
            <a:solidFill>
              <a:srgbClr val="A9B8D8"/>
            </a:solidFill>
            <a:ln cap="flat" cmpd="sng" w="9525">
              <a:solidFill>
                <a:srgbClr val="A9B8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11" name="Google Shape;311;p70"/>
          <p:cNvPicPr preferRelativeResize="0"/>
          <p:nvPr/>
        </p:nvPicPr>
        <p:blipFill>
          <a:blip r:embed="rId3">
            <a:alphaModFix/>
          </a:blip>
          <a:stretch>
            <a:fillRect/>
          </a:stretch>
        </p:blipFill>
        <p:spPr>
          <a:xfrm>
            <a:off x="361278" y="4629677"/>
            <a:ext cx="721050" cy="318450"/>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zentacja tematu / Chart">
  <p:cSld name="TITLE_2_1_1">
    <p:spTree>
      <p:nvGrpSpPr>
        <p:cNvPr id="312" name="Shape 312"/>
        <p:cNvGrpSpPr/>
        <p:nvPr/>
      </p:nvGrpSpPr>
      <p:grpSpPr>
        <a:xfrm>
          <a:off x="0" y="0"/>
          <a:ext cx="0" cy="0"/>
          <a:chOff x="0" y="0"/>
          <a:chExt cx="0" cy="0"/>
        </a:xfrm>
      </p:grpSpPr>
      <p:sp>
        <p:nvSpPr>
          <p:cNvPr id="313" name="Google Shape;313;p71">
            <a:hlinkClick action="ppaction://hlinkshowjump?jump=nextslide"/>
          </p:cNvPr>
          <p:cNvSpPr/>
          <p:nvPr/>
        </p:nvSpPr>
        <p:spPr>
          <a:xfrm>
            <a:off x="0" y="0"/>
            <a:ext cx="2286000" cy="5151600"/>
          </a:xfrm>
          <a:prstGeom prst="rect">
            <a:avLst/>
          </a:prstGeom>
          <a:solidFill>
            <a:srgbClr val="6652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71">
            <a:hlinkClick action="ppaction://hlinkshowjump?jump=nextslide"/>
          </p:cNvPr>
          <p:cNvSpPr/>
          <p:nvPr/>
        </p:nvSpPr>
        <p:spPr>
          <a:xfrm>
            <a:off x="0" y="4651500"/>
            <a:ext cx="2286000" cy="492000"/>
          </a:xfrm>
          <a:prstGeom prst="rect">
            <a:avLst/>
          </a:prstGeom>
          <a:solidFill>
            <a:srgbClr val="3030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71"/>
          <p:cNvSpPr/>
          <p:nvPr/>
        </p:nvSpPr>
        <p:spPr>
          <a:xfrm>
            <a:off x="2286000" y="4659525"/>
            <a:ext cx="6858900" cy="492000"/>
          </a:xfrm>
          <a:prstGeom prst="rect">
            <a:avLst/>
          </a:prstGeom>
          <a:solidFill>
            <a:srgbClr val="F1D6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71"/>
          <p:cNvSpPr txBox="1"/>
          <p:nvPr/>
        </p:nvSpPr>
        <p:spPr>
          <a:xfrm>
            <a:off x="2286000" y="4669125"/>
            <a:ext cx="2286000" cy="47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pl" sz="1000">
                <a:latin typeface="Montserrat Light"/>
                <a:ea typeface="Montserrat Light"/>
                <a:cs typeface="Montserrat Light"/>
                <a:sym typeface="Montserrat Light"/>
              </a:rPr>
              <a:t>Follow us </a:t>
            </a:r>
            <a:r>
              <a:rPr lang="pl" sz="1000">
                <a:latin typeface="Montserrat SemiBold"/>
                <a:ea typeface="Montserrat SemiBold"/>
                <a:cs typeface="Montserrat SemiBold"/>
                <a:sym typeface="Montserrat SemiBold"/>
              </a:rPr>
              <a:t>@boldarecom        </a:t>
            </a:r>
            <a:endParaRPr sz="1000">
              <a:latin typeface="Montserrat SemiBold"/>
              <a:ea typeface="Montserrat SemiBold"/>
              <a:cs typeface="Montserrat SemiBold"/>
              <a:sym typeface="Montserrat SemiBold"/>
            </a:endParaRPr>
          </a:p>
        </p:txBody>
      </p:sp>
      <p:pic>
        <p:nvPicPr>
          <p:cNvPr id="317" name="Google Shape;317;p71"/>
          <p:cNvPicPr preferRelativeResize="0"/>
          <p:nvPr/>
        </p:nvPicPr>
        <p:blipFill>
          <a:blip r:embed="rId2">
            <a:alphaModFix/>
          </a:blip>
          <a:stretch>
            <a:fillRect/>
          </a:stretch>
        </p:blipFill>
        <p:spPr>
          <a:xfrm>
            <a:off x="7779958" y="4841861"/>
            <a:ext cx="936575" cy="127325"/>
          </a:xfrm>
          <a:prstGeom prst="rect">
            <a:avLst/>
          </a:prstGeom>
          <a:noFill/>
          <a:ln>
            <a:noFill/>
          </a:ln>
        </p:spPr>
      </p:pic>
      <p:grpSp>
        <p:nvGrpSpPr>
          <p:cNvPr id="318" name="Google Shape;318;p71"/>
          <p:cNvGrpSpPr/>
          <p:nvPr/>
        </p:nvGrpSpPr>
        <p:grpSpPr>
          <a:xfrm>
            <a:off x="306250" y="4781175"/>
            <a:ext cx="1811800" cy="248700"/>
            <a:chOff x="731825" y="3899175"/>
            <a:chExt cx="1811800" cy="248700"/>
          </a:xfrm>
        </p:grpSpPr>
        <p:pic>
          <p:nvPicPr>
            <p:cNvPr id="319" name="Google Shape;319;p71"/>
            <p:cNvPicPr preferRelativeResize="0"/>
            <p:nvPr/>
          </p:nvPicPr>
          <p:blipFill rotWithShape="1">
            <a:blip r:embed="rId3">
              <a:alphaModFix/>
            </a:blip>
            <a:srcRect b="0" l="0" r="67554" t="0"/>
            <a:stretch/>
          </p:blipFill>
          <p:spPr>
            <a:xfrm>
              <a:off x="731825" y="3956050"/>
              <a:ext cx="193000" cy="134975"/>
            </a:xfrm>
            <a:prstGeom prst="rect">
              <a:avLst/>
            </a:prstGeom>
            <a:noFill/>
            <a:ln>
              <a:noFill/>
            </a:ln>
          </p:spPr>
        </p:pic>
        <p:sp>
          <p:nvSpPr>
            <p:cNvPr id="320" name="Google Shape;320;p71"/>
            <p:cNvSpPr txBox="1"/>
            <p:nvPr/>
          </p:nvSpPr>
          <p:spPr>
            <a:xfrm>
              <a:off x="924825" y="3899175"/>
              <a:ext cx="1618800" cy="24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pl" sz="1000">
                  <a:solidFill>
                    <a:schemeClr val="lt1"/>
                  </a:solidFill>
                  <a:latin typeface="Montserrat SemiBold"/>
                  <a:ea typeface="Montserrat SemiBold"/>
                  <a:cs typeface="Montserrat SemiBold"/>
                  <a:sym typeface="Montserrat SemiBold"/>
                </a:rPr>
                <a:t>@twojenazwisko/link</a:t>
              </a:r>
              <a:endParaRPr/>
            </a:p>
          </p:txBody>
        </p:sp>
      </p:grpSp>
      <p:sp>
        <p:nvSpPr>
          <p:cNvPr id="321" name="Google Shape;321;p71"/>
          <p:cNvSpPr txBox="1"/>
          <p:nvPr/>
        </p:nvSpPr>
        <p:spPr>
          <a:xfrm>
            <a:off x="116575" y="2156600"/>
            <a:ext cx="2105700" cy="137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pl" sz="1000">
                <a:solidFill>
                  <a:srgbClr val="EA9999"/>
                </a:solidFill>
                <a:latin typeface="Montserrat"/>
                <a:ea typeface="Montserrat"/>
                <a:cs typeface="Montserrat"/>
                <a:sym typeface="Montserrat"/>
              </a:rPr>
              <a:t>Zmień kolor tła </a:t>
            </a:r>
            <a:endParaRPr b="1" sz="1000">
              <a:solidFill>
                <a:srgbClr val="EA9999"/>
              </a:solidFill>
              <a:latin typeface="Montserrat"/>
              <a:ea typeface="Montserrat"/>
              <a:cs typeface="Montserrat"/>
              <a:sym typeface="Montserrat"/>
            </a:endParaRPr>
          </a:p>
          <a:p>
            <a:pPr indent="0" lvl="0" marL="0" rtl="0" algn="ctr">
              <a:spcBef>
                <a:spcPts val="0"/>
              </a:spcBef>
              <a:spcAft>
                <a:spcPts val="0"/>
              </a:spcAft>
              <a:buNone/>
            </a:pPr>
            <a:r>
              <a:rPr b="1" lang="pl" sz="1000">
                <a:solidFill>
                  <a:srgbClr val="EA9999"/>
                </a:solidFill>
                <a:latin typeface="Montserrat"/>
                <a:ea typeface="Montserrat"/>
                <a:cs typeface="Montserrat"/>
                <a:sym typeface="Montserrat"/>
              </a:rPr>
              <a:t>we wzorze</a:t>
            </a:r>
            <a:r>
              <a:rPr lang="pl" sz="1000">
                <a:solidFill>
                  <a:srgbClr val="EA9999"/>
                </a:solidFill>
                <a:latin typeface="Montserrat Black"/>
                <a:ea typeface="Montserrat Black"/>
                <a:cs typeface="Montserrat Black"/>
                <a:sym typeface="Montserrat Black"/>
              </a:rPr>
              <a:t> </a:t>
            </a:r>
            <a:endParaRPr sz="1000">
              <a:solidFill>
                <a:srgbClr val="EA9999"/>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ffer - right 1 1 1 1">
  <p:cSld name="TITLE_2_1_1_1">
    <p:bg>
      <p:bgPr>
        <a:solidFill>
          <a:srgbClr val="F8F8F5"/>
        </a:solidFill>
      </p:bgPr>
    </p:bg>
    <p:spTree>
      <p:nvGrpSpPr>
        <p:cNvPr id="322" name="Shape 322"/>
        <p:cNvGrpSpPr/>
        <p:nvPr/>
      </p:nvGrpSpPr>
      <p:grpSpPr>
        <a:xfrm>
          <a:off x="0" y="0"/>
          <a:ext cx="0" cy="0"/>
          <a:chOff x="0" y="0"/>
          <a:chExt cx="0" cy="0"/>
        </a:xfrm>
      </p:grpSpPr>
      <p:sp>
        <p:nvSpPr>
          <p:cNvPr id="323" name="Google Shape;323;p72">
            <a:hlinkClick action="ppaction://hlinkshowjump?jump=nextslide"/>
          </p:cNvPr>
          <p:cNvSpPr/>
          <p:nvPr/>
        </p:nvSpPr>
        <p:spPr>
          <a:xfrm>
            <a:off x="4572000" y="4659525"/>
            <a:ext cx="4572000" cy="492000"/>
          </a:xfrm>
          <a:prstGeom prst="rect">
            <a:avLst/>
          </a:prstGeom>
          <a:solidFill>
            <a:srgbClr val="F1D6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72">
            <a:hlinkClick action="ppaction://hlinkshowjump?jump=nextslide"/>
          </p:cNvPr>
          <p:cNvSpPr/>
          <p:nvPr/>
        </p:nvSpPr>
        <p:spPr>
          <a:xfrm>
            <a:off x="0" y="4659525"/>
            <a:ext cx="4572000" cy="492000"/>
          </a:xfrm>
          <a:prstGeom prst="rect">
            <a:avLst/>
          </a:prstGeom>
          <a:solidFill>
            <a:srgbClr val="3030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5" name="Google Shape;325;p72"/>
          <p:cNvPicPr preferRelativeResize="0"/>
          <p:nvPr/>
        </p:nvPicPr>
        <p:blipFill>
          <a:blip r:embed="rId2">
            <a:alphaModFix/>
          </a:blip>
          <a:stretch>
            <a:fillRect/>
          </a:stretch>
        </p:blipFill>
        <p:spPr>
          <a:xfrm>
            <a:off x="7779958" y="4841861"/>
            <a:ext cx="936575" cy="127325"/>
          </a:xfrm>
          <a:prstGeom prst="rect">
            <a:avLst/>
          </a:prstGeom>
          <a:noFill/>
          <a:ln>
            <a:noFill/>
          </a:ln>
        </p:spPr>
      </p:pic>
      <p:grpSp>
        <p:nvGrpSpPr>
          <p:cNvPr id="326" name="Google Shape;326;p72"/>
          <p:cNvGrpSpPr/>
          <p:nvPr/>
        </p:nvGrpSpPr>
        <p:grpSpPr>
          <a:xfrm>
            <a:off x="306250" y="4781175"/>
            <a:ext cx="1866400" cy="248700"/>
            <a:chOff x="731825" y="3899175"/>
            <a:chExt cx="1866400" cy="248700"/>
          </a:xfrm>
        </p:grpSpPr>
        <p:pic>
          <p:nvPicPr>
            <p:cNvPr id="327" name="Google Shape;327;p72"/>
            <p:cNvPicPr preferRelativeResize="0"/>
            <p:nvPr/>
          </p:nvPicPr>
          <p:blipFill rotWithShape="1">
            <a:blip r:embed="rId3">
              <a:alphaModFix/>
            </a:blip>
            <a:srcRect b="0" l="0" r="67554" t="0"/>
            <a:stretch/>
          </p:blipFill>
          <p:spPr>
            <a:xfrm>
              <a:off x="731825" y="3956050"/>
              <a:ext cx="193000" cy="134975"/>
            </a:xfrm>
            <a:prstGeom prst="rect">
              <a:avLst/>
            </a:prstGeom>
            <a:noFill/>
            <a:ln>
              <a:noFill/>
            </a:ln>
          </p:spPr>
        </p:pic>
        <p:sp>
          <p:nvSpPr>
            <p:cNvPr id="328" name="Google Shape;328;p72"/>
            <p:cNvSpPr txBox="1"/>
            <p:nvPr/>
          </p:nvSpPr>
          <p:spPr>
            <a:xfrm>
              <a:off x="924825" y="3899175"/>
              <a:ext cx="1673400" cy="24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pl" sz="1000">
                  <a:solidFill>
                    <a:schemeClr val="lt1"/>
                  </a:solidFill>
                  <a:latin typeface="Montserrat SemiBold"/>
                  <a:ea typeface="Montserrat SemiBold"/>
                  <a:cs typeface="Montserrat SemiBold"/>
                  <a:sym typeface="Montserrat SemiBold"/>
                </a:rPr>
                <a:t>@twojenazwisko/link</a:t>
              </a:r>
              <a:endParaRPr/>
            </a:p>
          </p:txBody>
        </p:sp>
      </p:grpSp>
      <p:sp>
        <p:nvSpPr>
          <p:cNvPr id="329" name="Google Shape;329;p72"/>
          <p:cNvSpPr txBox="1"/>
          <p:nvPr/>
        </p:nvSpPr>
        <p:spPr>
          <a:xfrm>
            <a:off x="4572000" y="4669125"/>
            <a:ext cx="2286000" cy="47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pl" sz="1000">
                <a:latin typeface="Montserrat Light"/>
                <a:ea typeface="Montserrat Light"/>
                <a:cs typeface="Montserrat Light"/>
                <a:sym typeface="Montserrat Light"/>
              </a:rPr>
              <a:t>Follow us </a:t>
            </a:r>
            <a:r>
              <a:rPr lang="pl" sz="1000">
                <a:latin typeface="Montserrat SemiBold"/>
                <a:ea typeface="Montserrat SemiBold"/>
                <a:cs typeface="Montserrat SemiBold"/>
                <a:sym typeface="Montserrat SemiBold"/>
              </a:rPr>
              <a:t>@boldarecom        </a:t>
            </a:r>
            <a:endParaRPr sz="1000">
              <a:latin typeface="Montserrat SemiBold"/>
              <a:ea typeface="Montserrat SemiBold"/>
              <a:cs typeface="Montserrat SemiBold"/>
              <a:sym typeface="Montserrat SemiBo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ffer - right 1 1 1 1 1">
  <p:cSld name="TITLE_2_1_1_1_1">
    <p:bg>
      <p:bgPr>
        <a:solidFill>
          <a:srgbClr val="F8F8F5"/>
        </a:solidFill>
      </p:bgPr>
    </p:bg>
    <p:spTree>
      <p:nvGrpSpPr>
        <p:cNvPr id="330" name="Shape 330"/>
        <p:cNvGrpSpPr/>
        <p:nvPr/>
      </p:nvGrpSpPr>
      <p:grpSpPr>
        <a:xfrm>
          <a:off x="0" y="0"/>
          <a:ext cx="0" cy="0"/>
          <a:chOff x="0" y="0"/>
          <a:chExt cx="0" cy="0"/>
        </a:xfrm>
      </p:grpSpPr>
      <p:sp>
        <p:nvSpPr>
          <p:cNvPr id="331" name="Google Shape;331;p73">
            <a:hlinkClick action="ppaction://hlinkshowjump?jump=nextslide"/>
          </p:cNvPr>
          <p:cNvSpPr/>
          <p:nvPr/>
        </p:nvSpPr>
        <p:spPr>
          <a:xfrm>
            <a:off x="3433800" y="4659525"/>
            <a:ext cx="5710200" cy="492000"/>
          </a:xfrm>
          <a:prstGeom prst="rect">
            <a:avLst/>
          </a:prstGeom>
          <a:solidFill>
            <a:srgbClr val="3030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73">
            <a:hlinkClick action="ppaction://hlinkshowjump?jump=nextslide"/>
          </p:cNvPr>
          <p:cNvSpPr/>
          <p:nvPr/>
        </p:nvSpPr>
        <p:spPr>
          <a:xfrm>
            <a:off x="0" y="4659550"/>
            <a:ext cx="3433800" cy="492000"/>
          </a:xfrm>
          <a:prstGeom prst="rect">
            <a:avLst/>
          </a:prstGeom>
          <a:solidFill>
            <a:srgbClr val="F1D6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3" name="Google Shape;333;p73"/>
          <p:cNvPicPr preferRelativeResize="0"/>
          <p:nvPr/>
        </p:nvPicPr>
        <p:blipFill>
          <a:blip r:embed="rId2">
            <a:alphaModFix/>
          </a:blip>
          <a:stretch>
            <a:fillRect/>
          </a:stretch>
        </p:blipFill>
        <p:spPr>
          <a:xfrm>
            <a:off x="7779958" y="4841861"/>
            <a:ext cx="936575" cy="127325"/>
          </a:xfrm>
          <a:prstGeom prst="rect">
            <a:avLst/>
          </a:prstGeom>
          <a:noFill/>
          <a:ln>
            <a:noFill/>
          </a:ln>
        </p:spPr>
      </p:pic>
      <p:sp>
        <p:nvSpPr>
          <p:cNvPr id="334" name="Google Shape;334;p73"/>
          <p:cNvSpPr txBox="1"/>
          <p:nvPr/>
        </p:nvSpPr>
        <p:spPr>
          <a:xfrm>
            <a:off x="3429000" y="4669125"/>
            <a:ext cx="2286000" cy="47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pl" sz="1000">
                <a:solidFill>
                  <a:srgbClr val="F8F8F5"/>
                </a:solidFill>
                <a:latin typeface="Montserrat Light"/>
                <a:ea typeface="Montserrat Light"/>
                <a:cs typeface="Montserrat Light"/>
                <a:sym typeface="Montserrat Light"/>
              </a:rPr>
              <a:t>Follow us </a:t>
            </a:r>
            <a:r>
              <a:rPr lang="pl" sz="1000">
                <a:solidFill>
                  <a:srgbClr val="F8F8F5"/>
                </a:solidFill>
                <a:latin typeface="Montserrat SemiBold"/>
                <a:ea typeface="Montserrat SemiBold"/>
                <a:cs typeface="Montserrat SemiBold"/>
                <a:sym typeface="Montserrat SemiBold"/>
              </a:rPr>
              <a:t>@boldarecom</a:t>
            </a:r>
            <a:r>
              <a:rPr lang="pl" sz="1000">
                <a:latin typeface="Montserrat SemiBold"/>
                <a:ea typeface="Montserrat SemiBold"/>
                <a:cs typeface="Montserrat SemiBold"/>
                <a:sym typeface="Montserrat SemiBold"/>
              </a:rPr>
              <a:t>        </a:t>
            </a:r>
            <a:endParaRPr sz="1000">
              <a:latin typeface="Montserrat SemiBold"/>
              <a:ea typeface="Montserrat SemiBold"/>
              <a:cs typeface="Montserrat SemiBold"/>
              <a:sym typeface="Montserrat SemiBold"/>
            </a:endParaRPr>
          </a:p>
        </p:txBody>
      </p:sp>
      <p:sp>
        <p:nvSpPr>
          <p:cNvPr id="335" name="Google Shape;335;p73">
            <a:hlinkClick action="ppaction://hlinkshowjump?jump=nextslide"/>
          </p:cNvPr>
          <p:cNvSpPr/>
          <p:nvPr/>
        </p:nvSpPr>
        <p:spPr>
          <a:xfrm>
            <a:off x="0" y="0"/>
            <a:ext cx="3433800" cy="4659300"/>
          </a:xfrm>
          <a:prstGeom prst="rect">
            <a:avLst/>
          </a:prstGeom>
          <a:solidFill>
            <a:srgbClr val="6652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73"/>
          <p:cNvSpPr txBox="1"/>
          <p:nvPr/>
        </p:nvSpPr>
        <p:spPr>
          <a:xfrm>
            <a:off x="601900" y="2122950"/>
            <a:ext cx="2105700" cy="137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pl" sz="1000">
                <a:solidFill>
                  <a:srgbClr val="EA9999"/>
                </a:solidFill>
                <a:latin typeface="Montserrat"/>
                <a:ea typeface="Montserrat"/>
                <a:cs typeface="Montserrat"/>
                <a:sym typeface="Montserrat"/>
              </a:rPr>
              <a:t>Zmień kolor tła </a:t>
            </a:r>
            <a:endParaRPr b="1" sz="1000">
              <a:solidFill>
                <a:srgbClr val="EA9999"/>
              </a:solidFill>
              <a:latin typeface="Montserrat"/>
              <a:ea typeface="Montserrat"/>
              <a:cs typeface="Montserrat"/>
              <a:sym typeface="Montserrat"/>
            </a:endParaRPr>
          </a:p>
          <a:p>
            <a:pPr indent="0" lvl="0" marL="0" rtl="0" algn="ctr">
              <a:spcBef>
                <a:spcPts val="0"/>
              </a:spcBef>
              <a:spcAft>
                <a:spcPts val="0"/>
              </a:spcAft>
              <a:buNone/>
            </a:pPr>
            <a:r>
              <a:rPr b="1" lang="pl" sz="1000">
                <a:solidFill>
                  <a:srgbClr val="EA9999"/>
                </a:solidFill>
                <a:latin typeface="Montserrat"/>
                <a:ea typeface="Montserrat"/>
                <a:cs typeface="Montserrat"/>
                <a:sym typeface="Montserrat"/>
              </a:rPr>
              <a:t>we wzorze</a:t>
            </a:r>
            <a:r>
              <a:rPr lang="pl" sz="1000">
                <a:solidFill>
                  <a:srgbClr val="EA9999"/>
                </a:solidFill>
                <a:latin typeface="Montserrat Black"/>
                <a:ea typeface="Montserrat Black"/>
                <a:cs typeface="Montserrat Black"/>
                <a:sym typeface="Montserrat Black"/>
              </a:rPr>
              <a:t> </a:t>
            </a:r>
            <a:endParaRPr sz="1000">
              <a:solidFill>
                <a:srgbClr val="EA9999"/>
              </a:solidFill>
            </a:endParaRPr>
          </a:p>
        </p:txBody>
      </p:sp>
      <p:pic>
        <p:nvPicPr>
          <p:cNvPr id="337" name="Google Shape;337;p73"/>
          <p:cNvPicPr preferRelativeResize="0"/>
          <p:nvPr/>
        </p:nvPicPr>
        <p:blipFill rotWithShape="1">
          <a:blip r:embed="rId3">
            <a:alphaModFix/>
          </a:blip>
          <a:srcRect b="0" l="0" r="67554" t="0"/>
          <a:stretch/>
        </p:blipFill>
        <p:spPr>
          <a:xfrm>
            <a:off x="306250" y="4838050"/>
            <a:ext cx="193000" cy="134975"/>
          </a:xfrm>
          <a:prstGeom prst="rect">
            <a:avLst/>
          </a:prstGeom>
          <a:noFill/>
          <a:ln>
            <a:noFill/>
          </a:ln>
        </p:spPr>
      </p:pic>
      <p:sp>
        <p:nvSpPr>
          <p:cNvPr id="338" name="Google Shape;338;p73"/>
          <p:cNvSpPr txBox="1"/>
          <p:nvPr/>
        </p:nvSpPr>
        <p:spPr>
          <a:xfrm>
            <a:off x="499250" y="4781175"/>
            <a:ext cx="1674900" cy="24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pl" sz="1000">
                <a:latin typeface="Montserrat SemiBold"/>
                <a:ea typeface="Montserrat SemiBold"/>
                <a:cs typeface="Montserrat SemiBold"/>
                <a:sym typeface="Montserrat SemiBold"/>
              </a:rPr>
              <a:t>@twojenazwisko/link</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ffer - right 1 1 1 1 1 5">
  <p:cSld name="TITLE_2_1_1_1_1_5">
    <p:bg>
      <p:bgPr>
        <a:solidFill>
          <a:srgbClr val="F8F8F5"/>
        </a:solidFill>
      </p:bgPr>
    </p:bg>
    <p:spTree>
      <p:nvGrpSpPr>
        <p:cNvPr id="339" name="Shape 339"/>
        <p:cNvGrpSpPr/>
        <p:nvPr/>
      </p:nvGrpSpPr>
      <p:grpSpPr>
        <a:xfrm>
          <a:off x="0" y="0"/>
          <a:ext cx="0" cy="0"/>
          <a:chOff x="0" y="0"/>
          <a:chExt cx="0" cy="0"/>
        </a:xfrm>
      </p:grpSpPr>
      <p:sp>
        <p:nvSpPr>
          <p:cNvPr id="340" name="Google Shape;340;p74">
            <a:hlinkClick action="ppaction://hlinkshowjump?jump=nextslide"/>
          </p:cNvPr>
          <p:cNvSpPr/>
          <p:nvPr/>
        </p:nvSpPr>
        <p:spPr>
          <a:xfrm>
            <a:off x="3433800" y="4659525"/>
            <a:ext cx="5710200" cy="492000"/>
          </a:xfrm>
          <a:prstGeom prst="rect">
            <a:avLst/>
          </a:prstGeom>
          <a:solidFill>
            <a:srgbClr val="3030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74">
            <a:hlinkClick action="ppaction://hlinkshowjump?jump=nextslide"/>
          </p:cNvPr>
          <p:cNvSpPr/>
          <p:nvPr/>
        </p:nvSpPr>
        <p:spPr>
          <a:xfrm>
            <a:off x="0" y="4659550"/>
            <a:ext cx="3433800" cy="492000"/>
          </a:xfrm>
          <a:prstGeom prst="rect">
            <a:avLst/>
          </a:prstGeom>
          <a:solidFill>
            <a:srgbClr val="F1D6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2" name="Google Shape;342;p74"/>
          <p:cNvPicPr preferRelativeResize="0"/>
          <p:nvPr/>
        </p:nvPicPr>
        <p:blipFill>
          <a:blip r:embed="rId2">
            <a:alphaModFix/>
          </a:blip>
          <a:stretch>
            <a:fillRect/>
          </a:stretch>
        </p:blipFill>
        <p:spPr>
          <a:xfrm>
            <a:off x="7779958" y="4841861"/>
            <a:ext cx="936575" cy="127325"/>
          </a:xfrm>
          <a:prstGeom prst="rect">
            <a:avLst/>
          </a:prstGeom>
          <a:noFill/>
          <a:ln>
            <a:noFill/>
          </a:ln>
        </p:spPr>
      </p:pic>
      <p:sp>
        <p:nvSpPr>
          <p:cNvPr id="343" name="Google Shape;343;p74"/>
          <p:cNvSpPr txBox="1"/>
          <p:nvPr/>
        </p:nvSpPr>
        <p:spPr>
          <a:xfrm>
            <a:off x="3429000" y="4669125"/>
            <a:ext cx="2286000" cy="47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pl" sz="1000">
                <a:solidFill>
                  <a:srgbClr val="F8F8F5"/>
                </a:solidFill>
                <a:latin typeface="Montserrat Light"/>
                <a:ea typeface="Montserrat Light"/>
                <a:cs typeface="Montserrat Light"/>
                <a:sym typeface="Montserrat Light"/>
              </a:rPr>
              <a:t>Follow us </a:t>
            </a:r>
            <a:r>
              <a:rPr lang="pl" sz="1000">
                <a:solidFill>
                  <a:srgbClr val="F8F8F5"/>
                </a:solidFill>
                <a:latin typeface="Montserrat SemiBold"/>
                <a:ea typeface="Montserrat SemiBold"/>
                <a:cs typeface="Montserrat SemiBold"/>
                <a:sym typeface="Montserrat SemiBold"/>
              </a:rPr>
              <a:t>@boldarecom</a:t>
            </a:r>
            <a:r>
              <a:rPr lang="pl" sz="1000">
                <a:latin typeface="Montserrat SemiBold"/>
                <a:ea typeface="Montserrat SemiBold"/>
                <a:cs typeface="Montserrat SemiBold"/>
                <a:sym typeface="Montserrat SemiBold"/>
              </a:rPr>
              <a:t>        </a:t>
            </a:r>
            <a:endParaRPr sz="1000">
              <a:latin typeface="Montserrat SemiBold"/>
              <a:ea typeface="Montserrat SemiBold"/>
              <a:cs typeface="Montserrat SemiBold"/>
              <a:sym typeface="Montserrat SemiBold"/>
            </a:endParaRPr>
          </a:p>
        </p:txBody>
      </p:sp>
      <p:pic>
        <p:nvPicPr>
          <p:cNvPr id="344" name="Google Shape;344;p74"/>
          <p:cNvPicPr preferRelativeResize="0"/>
          <p:nvPr/>
        </p:nvPicPr>
        <p:blipFill rotWithShape="1">
          <a:blip r:embed="rId3">
            <a:alphaModFix/>
          </a:blip>
          <a:srcRect b="961" l="18112" r="29005" t="1941"/>
          <a:stretch/>
        </p:blipFill>
        <p:spPr>
          <a:xfrm>
            <a:off x="0" y="0"/>
            <a:ext cx="3433800" cy="4674900"/>
          </a:xfrm>
          <a:prstGeom prst="rect">
            <a:avLst/>
          </a:prstGeom>
          <a:noFill/>
          <a:ln>
            <a:noFill/>
          </a:ln>
        </p:spPr>
      </p:pic>
      <p:sp>
        <p:nvSpPr>
          <p:cNvPr id="345" name="Google Shape;345;p74"/>
          <p:cNvSpPr txBox="1"/>
          <p:nvPr/>
        </p:nvSpPr>
        <p:spPr>
          <a:xfrm>
            <a:off x="601900" y="2122950"/>
            <a:ext cx="2105700" cy="137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pl" sz="1000">
                <a:solidFill>
                  <a:srgbClr val="EA9999"/>
                </a:solidFill>
                <a:latin typeface="Montserrat"/>
                <a:ea typeface="Montserrat"/>
                <a:cs typeface="Montserrat"/>
                <a:sym typeface="Montserrat"/>
              </a:rPr>
              <a:t>Zmień obrazek </a:t>
            </a:r>
            <a:endParaRPr b="1" sz="1000">
              <a:solidFill>
                <a:srgbClr val="EA9999"/>
              </a:solidFill>
              <a:latin typeface="Montserrat"/>
              <a:ea typeface="Montserrat"/>
              <a:cs typeface="Montserrat"/>
              <a:sym typeface="Montserrat"/>
            </a:endParaRPr>
          </a:p>
          <a:p>
            <a:pPr indent="0" lvl="0" marL="0" rtl="0" algn="ctr">
              <a:spcBef>
                <a:spcPts val="0"/>
              </a:spcBef>
              <a:spcAft>
                <a:spcPts val="0"/>
              </a:spcAft>
              <a:buNone/>
            </a:pPr>
            <a:r>
              <a:rPr b="1" lang="pl" sz="1000">
                <a:solidFill>
                  <a:srgbClr val="EA9999"/>
                </a:solidFill>
                <a:latin typeface="Montserrat"/>
                <a:ea typeface="Montserrat"/>
                <a:cs typeface="Montserrat"/>
                <a:sym typeface="Montserrat"/>
              </a:rPr>
              <a:t>we wzorze</a:t>
            </a:r>
            <a:r>
              <a:rPr lang="pl" sz="1000">
                <a:solidFill>
                  <a:srgbClr val="EA9999"/>
                </a:solidFill>
                <a:latin typeface="Montserrat Black"/>
                <a:ea typeface="Montserrat Black"/>
                <a:cs typeface="Montserrat Black"/>
                <a:sym typeface="Montserrat Black"/>
              </a:rPr>
              <a:t> </a:t>
            </a:r>
            <a:endParaRPr sz="1000">
              <a:solidFill>
                <a:srgbClr val="EA9999"/>
              </a:solidFill>
            </a:endParaRPr>
          </a:p>
        </p:txBody>
      </p:sp>
      <p:pic>
        <p:nvPicPr>
          <p:cNvPr id="346" name="Google Shape;346;p74"/>
          <p:cNvPicPr preferRelativeResize="0"/>
          <p:nvPr/>
        </p:nvPicPr>
        <p:blipFill rotWithShape="1">
          <a:blip r:embed="rId4">
            <a:alphaModFix/>
          </a:blip>
          <a:srcRect b="0" l="0" r="67554" t="0"/>
          <a:stretch/>
        </p:blipFill>
        <p:spPr>
          <a:xfrm>
            <a:off x="306250" y="4838050"/>
            <a:ext cx="193000" cy="134975"/>
          </a:xfrm>
          <a:prstGeom prst="rect">
            <a:avLst/>
          </a:prstGeom>
          <a:noFill/>
          <a:ln>
            <a:noFill/>
          </a:ln>
        </p:spPr>
      </p:pic>
      <p:sp>
        <p:nvSpPr>
          <p:cNvPr id="347" name="Google Shape;347;p74"/>
          <p:cNvSpPr txBox="1"/>
          <p:nvPr/>
        </p:nvSpPr>
        <p:spPr>
          <a:xfrm>
            <a:off x="499250" y="4781175"/>
            <a:ext cx="1674900" cy="24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pl" sz="1000">
                <a:latin typeface="Montserrat SemiBold"/>
                <a:ea typeface="Montserrat SemiBold"/>
                <a:cs typeface="Montserrat SemiBold"/>
                <a:sym typeface="Montserrat SemiBold"/>
              </a:rPr>
              <a:t>@twojenazwisko/link</a:t>
            </a:r>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ffer - right 1 1 1 1 1 3">
  <p:cSld name="TITLE_2_1_1_1_1_3">
    <p:bg>
      <p:bgPr>
        <a:solidFill>
          <a:srgbClr val="F8F8F5"/>
        </a:solidFill>
      </p:bgPr>
    </p:bg>
    <p:spTree>
      <p:nvGrpSpPr>
        <p:cNvPr id="348" name="Shape 348"/>
        <p:cNvGrpSpPr/>
        <p:nvPr/>
      </p:nvGrpSpPr>
      <p:grpSpPr>
        <a:xfrm>
          <a:off x="0" y="0"/>
          <a:ext cx="0" cy="0"/>
          <a:chOff x="0" y="0"/>
          <a:chExt cx="0" cy="0"/>
        </a:xfrm>
      </p:grpSpPr>
      <p:pic>
        <p:nvPicPr>
          <p:cNvPr id="349" name="Google Shape;349;p75"/>
          <p:cNvPicPr preferRelativeResize="0"/>
          <p:nvPr/>
        </p:nvPicPr>
        <p:blipFill rotWithShape="1">
          <a:blip r:embed="rId2">
            <a:alphaModFix/>
          </a:blip>
          <a:srcRect b="961" l="18112" r="29005" t="1941"/>
          <a:stretch/>
        </p:blipFill>
        <p:spPr>
          <a:xfrm>
            <a:off x="0" y="0"/>
            <a:ext cx="3433800" cy="4674900"/>
          </a:xfrm>
          <a:prstGeom prst="rect">
            <a:avLst/>
          </a:prstGeom>
          <a:noFill/>
          <a:ln>
            <a:noFill/>
          </a:ln>
        </p:spPr>
      </p:pic>
      <p:sp>
        <p:nvSpPr>
          <p:cNvPr id="350" name="Google Shape;350;p75">
            <a:hlinkClick action="ppaction://hlinkshowjump?jump=nextslide"/>
          </p:cNvPr>
          <p:cNvSpPr/>
          <p:nvPr/>
        </p:nvSpPr>
        <p:spPr>
          <a:xfrm>
            <a:off x="3433800" y="4659525"/>
            <a:ext cx="5710200" cy="492000"/>
          </a:xfrm>
          <a:prstGeom prst="rect">
            <a:avLst/>
          </a:prstGeom>
          <a:solidFill>
            <a:srgbClr val="3030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75">
            <a:hlinkClick action="ppaction://hlinkshowjump?jump=nextslide"/>
          </p:cNvPr>
          <p:cNvSpPr/>
          <p:nvPr/>
        </p:nvSpPr>
        <p:spPr>
          <a:xfrm>
            <a:off x="0" y="4659550"/>
            <a:ext cx="3433800" cy="492000"/>
          </a:xfrm>
          <a:prstGeom prst="rect">
            <a:avLst/>
          </a:prstGeom>
          <a:solidFill>
            <a:srgbClr val="F1D6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75"/>
          <p:cNvSpPr txBox="1"/>
          <p:nvPr/>
        </p:nvSpPr>
        <p:spPr>
          <a:xfrm>
            <a:off x="6858000" y="4669125"/>
            <a:ext cx="2286000" cy="47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pl" sz="1000">
                <a:solidFill>
                  <a:srgbClr val="F8F8F5"/>
                </a:solidFill>
                <a:latin typeface="Montserrat Light"/>
                <a:ea typeface="Montserrat Light"/>
                <a:cs typeface="Montserrat Light"/>
                <a:sym typeface="Montserrat Light"/>
              </a:rPr>
              <a:t>Follow us </a:t>
            </a:r>
            <a:r>
              <a:rPr lang="pl" sz="1000">
                <a:solidFill>
                  <a:srgbClr val="F8F8F5"/>
                </a:solidFill>
                <a:latin typeface="Montserrat SemiBold"/>
                <a:ea typeface="Montserrat SemiBold"/>
                <a:cs typeface="Montserrat SemiBold"/>
                <a:sym typeface="Montserrat SemiBold"/>
              </a:rPr>
              <a:t>@boldarecom</a:t>
            </a:r>
            <a:r>
              <a:rPr lang="pl" sz="1000">
                <a:latin typeface="Montserrat SemiBold"/>
                <a:ea typeface="Montserrat SemiBold"/>
                <a:cs typeface="Montserrat SemiBold"/>
                <a:sym typeface="Montserrat SemiBold"/>
              </a:rPr>
              <a:t>        </a:t>
            </a:r>
            <a:endParaRPr sz="1000">
              <a:latin typeface="Montserrat SemiBold"/>
              <a:ea typeface="Montserrat SemiBold"/>
              <a:cs typeface="Montserrat SemiBold"/>
              <a:sym typeface="Montserrat SemiBold"/>
            </a:endParaRPr>
          </a:p>
        </p:txBody>
      </p:sp>
      <p:pic>
        <p:nvPicPr>
          <p:cNvPr id="353" name="Google Shape;353;p75"/>
          <p:cNvPicPr preferRelativeResize="0"/>
          <p:nvPr/>
        </p:nvPicPr>
        <p:blipFill>
          <a:blip r:embed="rId3">
            <a:alphaModFix/>
          </a:blip>
          <a:stretch>
            <a:fillRect/>
          </a:stretch>
        </p:blipFill>
        <p:spPr>
          <a:xfrm>
            <a:off x="590413" y="498125"/>
            <a:ext cx="1105174" cy="134975"/>
          </a:xfrm>
          <a:prstGeom prst="rect">
            <a:avLst/>
          </a:prstGeom>
          <a:noFill/>
          <a:ln>
            <a:noFill/>
          </a:ln>
        </p:spPr>
      </p:pic>
      <p:sp>
        <p:nvSpPr>
          <p:cNvPr id="354" name="Google Shape;354;p75"/>
          <p:cNvSpPr txBox="1"/>
          <p:nvPr/>
        </p:nvSpPr>
        <p:spPr>
          <a:xfrm>
            <a:off x="601900" y="2122950"/>
            <a:ext cx="2105700" cy="137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pl" sz="1000">
                <a:solidFill>
                  <a:srgbClr val="EA9999"/>
                </a:solidFill>
                <a:latin typeface="Montserrat"/>
                <a:ea typeface="Montserrat"/>
                <a:cs typeface="Montserrat"/>
                <a:sym typeface="Montserrat"/>
              </a:rPr>
              <a:t>Zmień obrazek </a:t>
            </a:r>
            <a:endParaRPr b="1" sz="1000">
              <a:solidFill>
                <a:srgbClr val="EA9999"/>
              </a:solidFill>
              <a:latin typeface="Montserrat"/>
              <a:ea typeface="Montserrat"/>
              <a:cs typeface="Montserrat"/>
              <a:sym typeface="Montserrat"/>
            </a:endParaRPr>
          </a:p>
          <a:p>
            <a:pPr indent="0" lvl="0" marL="0" rtl="0" algn="ctr">
              <a:spcBef>
                <a:spcPts val="0"/>
              </a:spcBef>
              <a:spcAft>
                <a:spcPts val="0"/>
              </a:spcAft>
              <a:buNone/>
            </a:pPr>
            <a:r>
              <a:rPr b="1" lang="pl" sz="1000">
                <a:solidFill>
                  <a:srgbClr val="EA9999"/>
                </a:solidFill>
                <a:latin typeface="Montserrat"/>
                <a:ea typeface="Montserrat"/>
                <a:cs typeface="Montserrat"/>
                <a:sym typeface="Montserrat"/>
              </a:rPr>
              <a:t>we wzorze</a:t>
            </a:r>
            <a:r>
              <a:rPr lang="pl" sz="1000">
                <a:solidFill>
                  <a:srgbClr val="EA9999"/>
                </a:solidFill>
                <a:latin typeface="Montserrat Black"/>
                <a:ea typeface="Montserrat Black"/>
                <a:cs typeface="Montserrat Black"/>
                <a:sym typeface="Montserrat Black"/>
              </a:rPr>
              <a:t> </a:t>
            </a:r>
            <a:endParaRPr sz="1000">
              <a:solidFill>
                <a:srgbClr val="EA9999"/>
              </a:solidFill>
            </a:endParaRPr>
          </a:p>
        </p:txBody>
      </p:sp>
      <p:pic>
        <p:nvPicPr>
          <p:cNvPr id="355" name="Google Shape;355;p75"/>
          <p:cNvPicPr preferRelativeResize="0"/>
          <p:nvPr/>
        </p:nvPicPr>
        <p:blipFill rotWithShape="1">
          <a:blip r:embed="rId4">
            <a:alphaModFix/>
          </a:blip>
          <a:srcRect b="0" l="0" r="67554" t="0"/>
          <a:stretch/>
        </p:blipFill>
        <p:spPr>
          <a:xfrm>
            <a:off x="306250" y="4838050"/>
            <a:ext cx="193000" cy="134975"/>
          </a:xfrm>
          <a:prstGeom prst="rect">
            <a:avLst/>
          </a:prstGeom>
          <a:noFill/>
          <a:ln>
            <a:noFill/>
          </a:ln>
        </p:spPr>
      </p:pic>
      <p:sp>
        <p:nvSpPr>
          <p:cNvPr id="356" name="Google Shape;356;p75"/>
          <p:cNvSpPr txBox="1"/>
          <p:nvPr/>
        </p:nvSpPr>
        <p:spPr>
          <a:xfrm>
            <a:off x="499250" y="4781175"/>
            <a:ext cx="1674900" cy="24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pl" sz="1000">
                <a:latin typeface="Montserrat SemiBold"/>
                <a:ea typeface="Montserrat SemiBold"/>
                <a:cs typeface="Montserrat SemiBold"/>
                <a:sym typeface="Montserrat SemiBold"/>
              </a:rPr>
              <a:t>@twojenazwisko/link</a:t>
            </a:r>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ffer - right 1 1 1 1 1 1 2">
  <p:cSld name="TITLE_2_1_1_1_1_1_2">
    <p:bg>
      <p:bgPr>
        <a:solidFill>
          <a:srgbClr val="FFFFFF"/>
        </a:solidFill>
      </p:bgPr>
    </p:bg>
    <p:spTree>
      <p:nvGrpSpPr>
        <p:cNvPr id="357" name="Shape 357"/>
        <p:cNvGrpSpPr/>
        <p:nvPr/>
      </p:nvGrpSpPr>
      <p:grpSpPr>
        <a:xfrm>
          <a:off x="0" y="0"/>
          <a:ext cx="0" cy="0"/>
          <a:chOff x="0" y="0"/>
          <a:chExt cx="0" cy="0"/>
        </a:xfrm>
      </p:grpSpPr>
      <p:sp>
        <p:nvSpPr>
          <p:cNvPr id="358" name="Google Shape;358;p76">
            <a:hlinkClick action="ppaction://hlinkshowjump?jump=nextslide"/>
          </p:cNvPr>
          <p:cNvSpPr/>
          <p:nvPr/>
        </p:nvSpPr>
        <p:spPr>
          <a:xfrm>
            <a:off x="0" y="0"/>
            <a:ext cx="2286000" cy="5151600"/>
          </a:xfrm>
          <a:prstGeom prst="rect">
            <a:avLst/>
          </a:prstGeom>
          <a:solidFill>
            <a:srgbClr val="6652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76">
            <a:hlinkClick action="ppaction://hlinkshowjump?jump=nextslide"/>
          </p:cNvPr>
          <p:cNvSpPr/>
          <p:nvPr/>
        </p:nvSpPr>
        <p:spPr>
          <a:xfrm>
            <a:off x="2286000" y="4659525"/>
            <a:ext cx="6858000" cy="492000"/>
          </a:xfrm>
          <a:prstGeom prst="rect">
            <a:avLst/>
          </a:prstGeom>
          <a:solidFill>
            <a:srgbClr val="3030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76">
            <a:hlinkClick action="ppaction://hlinkshowjump?jump=nextslide"/>
          </p:cNvPr>
          <p:cNvSpPr/>
          <p:nvPr/>
        </p:nvSpPr>
        <p:spPr>
          <a:xfrm>
            <a:off x="0" y="4670700"/>
            <a:ext cx="2286000" cy="472800"/>
          </a:xfrm>
          <a:prstGeom prst="rect">
            <a:avLst/>
          </a:prstGeom>
          <a:solidFill>
            <a:srgbClr val="F1D6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61" name="Google Shape;361;p76"/>
          <p:cNvPicPr preferRelativeResize="0"/>
          <p:nvPr/>
        </p:nvPicPr>
        <p:blipFill>
          <a:blip r:embed="rId2">
            <a:alphaModFix/>
          </a:blip>
          <a:stretch>
            <a:fillRect/>
          </a:stretch>
        </p:blipFill>
        <p:spPr>
          <a:xfrm>
            <a:off x="7779958" y="4841861"/>
            <a:ext cx="936575" cy="127325"/>
          </a:xfrm>
          <a:prstGeom prst="rect">
            <a:avLst/>
          </a:prstGeom>
          <a:noFill/>
          <a:ln>
            <a:noFill/>
          </a:ln>
        </p:spPr>
      </p:pic>
      <p:sp>
        <p:nvSpPr>
          <p:cNvPr id="362" name="Google Shape;362;p76"/>
          <p:cNvSpPr txBox="1"/>
          <p:nvPr/>
        </p:nvSpPr>
        <p:spPr>
          <a:xfrm>
            <a:off x="2286000" y="4669125"/>
            <a:ext cx="2286000" cy="47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pl" sz="1000">
                <a:solidFill>
                  <a:srgbClr val="F8F8F5"/>
                </a:solidFill>
                <a:latin typeface="Montserrat Light"/>
                <a:ea typeface="Montserrat Light"/>
                <a:cs typeface="Montserrat Light"/>
                <a:sym typeface="Montserrat Light"/>
              </a:rPr>
              <a:t>Follow us </a:t>
            </a:r>
            <a:r>
              <a:rPr lang="pl" sz="1000">
                <a:solidFill>
                  <a:srgbClr val="F8F8F5"/>
                </a:solidFill>
                <a:latin typeface="Montserrat SemiBold"/>
                <a:ea typeface="Montserrat SemiBold"/>
                <a:cs typeface="Montserrat SemiBold"/>
                <a:sym typeface="Montserrat SemiBold"/>
              </a:rPr>
              <a:t>@boldarecom</a:t>
            </a:r>
            <a:r>
              <a:rPr lang="pl" sz="1000">
                <a:latin typeface="Montserrat SemiBold"/>
                <a:ea typeface="Montserrat SemiBold"/>
                <a:cs typeface="Montserrat SemiBold"/>
                <a:sym typeface="Montserrat SemiBold"/>
              </a:rPr>
              <a:t>        </a:t>
            </a:r>
            <a:endParaRPr sz="1000">
              <a:latin typeface="Montserrat SemiBold"/>
              <a:ea typeface="Montserrat SemiBold"/>
              <a:cs typeface="Montserrat SemiBold"/>
              <a:sym typeface="Montserrat SemiBold"/>
            </a:endParaRPr>
          </a:p>
        </p:txBody>
      </p:sp>
      <p:sp>
        <p:nvSpPr>
          <p:cNvPr id="363" name="Google Shape;363;p76"/>
          <p:cNvSpPr txBox="1"/>
          <p:nvPr/>
        </p:nvSpPr>
        <p:spPr>
          <a:xfrm>
            <a:off x="116575" y="2156600"/>
            <a:ext cx="2105700" cy="137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pl" sz="1000">
                <a:solidFill>
                  <a:srgbClr val="EA9999"/>
                </a:solidFill>
                <a:latin typeface="Montserrat"/>
                <a:ea typeface="Montserrat"/>
                <a:cs typeface="Montserrat"/>
                <a:sym typeface="Montserrat"/>
              </a:rPr>
              <a:t>Zmień kolor tła </a:t>
            </a:r>
            <a:endParaRPr b="1" sz="1000">
              <a:solidFill>
                <a:srgbClr val="EA9999"/>
              </a:solidFill>
              <a:latin typeface="Montserrat"/>
              <a:ea typeface="Montserrat"/>
              <a:cs typeface="Montserrat"/>
              <a:sym typeface="Montserrat"/>
            </a:endParaRPr>
          </a:p>
          <a:p>
            <a:pPr indent="0" lvl="0" marL="0" rtl="0" algn="ctr">
              <a:spcBef>
                <a:spcPts val="0"/>
              </a:spcBef>
              <a:spcAft>
                <a:spcPts val="0"/>
              </a:spcAft>
              <a:buNone/>
            </a:pPr>
            <a:r>
              <a:rPr b="1" lang="pl" sz="1000">
                <a:solidFill>
                  <a:srgbClr val="EA9999"/>
                </a:solidFill>
                <a:latin typeface="Montserrat"/>
                <a:ea typeface="Montserrat"/>
                <a:cs typeface="Montserrat"/>
                <a:sym typeface="Montserrat"/>
              </a:rPr>
              <a:t>we wzorze</a:t>
            </a:r>
            <a:r>
              <a:rPr lang="pl" sz="1000">
                <a:solidFill>
                  <a:srgbClr val="EA9999"/>
                </a:solidFill>
                <a:latin typeface="Montserrat Black"/>
                <a:ea typeface="Montserrat Black"/>
                <a:cs typeface="Montserrat Black"/>
                <a:sym typeface="Montserrat Black"/>
              </a:rPr>
              <a:t> </a:t>
            </a:r>
            <a:endParaRPr sz="1000">
              <a:solidFill>
                <a:srgbClr val="EA9999"/>
              </a:solidFill>
            </a:endParaRPr>
          </a:p>
        </p:txBody>
      </p:sp>
      <p:pic>
        <p:nvPicPr>
          <p:cNvPr id="364" name="Google Shape;364;p76"/>
          <p:cNvPicPr preferRelativeResize="0"/>
          <p:nvPr/>
        </p:nvPicPr>
        <p:blipFill rotWithShape="1">
          <a:blip r:embed="rId3">
            <a:alphaModFix/>
          </a:blip>
          <a:srcRect b="0" l="0" r="67554" t="0"/>
          <a:stretch/>
        </p:blipFill>
        <p:spPr>
          <a:xfrm>
            <a:off x="306250" y="4838050"/>
            <a:ext cx="193000" cy="134975"/>
          </a:xfrm>
          <a:prstGeom prst="rect">
            <a:avLst/>
          </a:prstGeom>
          <a:noFill/>
          <a:ln>
            <a:noFill/>
          </a:ln>
        </p:spPr>
      </p:pic>
      <p:sp>
        <p:nvSpPr>
          <p:cNvPr id="365" name="Google Shape;365;p76"/>
          <p:cNvSpPr txBox="1"/>
          <p:nvPr/>
        </p:nvSpPr>
        <p:spPr>
          <a:xfrm>
            <a:off x="499250" y="4781175"/>
            <a:ext cx="1674900" cy="24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pl" sz="1000">
                <a:latin typeface="Montserrat SemiBold"/>
                <a:ea typeface="Montserrat SemiBold"/>
                <a:cs typeface="Montserrat SemiBold"/>
                <a:sym typeface="Montserrat SemiBold"/>
              </a:rPr>
              <a:t>@twojenazwisko/link</a:t>
            </a:r>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yeksponowane logo, czarna zakładka">
  <p:cSld name="TITLE_2_1_1_1_1_1_1_1_1">
    <p:bg>
      <p:bgPr>
        <a:solidFill>
          <a:srgbClr val="F8F8F5"/>
        </a:solidFill>
      </p:bgPr>
    </p:bg>
    <p:spTree>
      <p:nvGrpSpPr>
        <p:cNvPr id="366" name="Shape 366"/>
        <p:cNvGrpSpPr/>
        <p:nvPr/>
      </p:nvGrpSpPr>
      <p:grpSpPr>
        <a:xfrm>
          <a:off x="0" y="0"/>
          <a:ext cx="0" cy="0"/>
          <a:chOff x="0" y="0"/>
          <a:chExt cx="0" cy="0"/>
        </a:xfrm>
      </p:grpSpPr>
      <p:sp>
        <p:nvSpPr>
          <p:cNvPr id="367" name="Google Shape;367;p77">
            <a:hlinkClick action="ppaction://hlinkshowjump?jump=nextslide"/>
          </p:cNvPr>
          <p:cNvSpPr/>
          <p:nvPr/>
        </p:nvSpPr>
        <p:spPr>
          <a:xfrm>
            <a:off x="6858000" y="0"/>
            <a:ext cx="2286000" cy="5143500"/>
          </a:xfrm>
          <a:prstGeom prst="rect">
            <a:avLst/>
          </a:prstGeom>
          <a:solidFill>
            <a:srgbClr val="3030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77">
            <a:hlinkClick action="ppaction://hlinkshowjump?jump=nextslide"/>
          </p:cNvPr>
          <p:cNvSpPr/>
          <p:nvPr/>
        </p:nvSpPr>
        <p:spPr>
          <a:xfrm>
            <a:off x="0" y="4659550"/>
            <a:ext cx="6858000" cy="492000"/>
          </a:xfrm>
          <a:prstGeom prst="rect">
            <a:avLst/>
          </a:prstGeom>
          <a:solidFill>
            <a:srgbClr val="F1D6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77"/>
          <p:cNvSpPr txBox="1"/>
          <p:nvPr/>
        </p:nvSpPr>
        <p:spPr>
          <a:xfrm>
            <a:off x="6858000" y="4669125"/>
            <a:ext cx="2286000" cy="47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pl" sz="1000">
                <a:solidFill>
                  <a:srgbClr val="F8F8F5"/>
                </a:solidFill>
                <a:latin typeface="Montserrat Light"/>
                <a:ea typeface="Montserrat Light"/>
                <a:cs typeface="Montserrat Light"/>
                <a:sym typeface="Montserrat Light"/>
              </a:rPr>
              <a:t>Follow us </a:t>
            </a:r>
            <a:r>
              <a:rPr lang="pl" sz="1000">
                <a:solidFill>
                  <a:srgbClr val="F8F8F5"/>
                </a:solidFill>
                <a:latin typeface="Montserrat SemiBold"/>
                <a:ea typeface="Montserrat SemiBold"/>
                <a:cs typeface="Montserrat SemiBold"/>
                <a:sym typeface="Montserrat SemiBold"/>
              </a:rPr>
              <a:t>@boldarecom</a:t>
            </a:r>
            <a:r>
              <a:rPr lang="pl" sz="1000">
                <a:latin typeface="Montserrat SemiBold"/>
                <a:ea typeface="Montserrat SemiBold"/>
                <a:cs typeface="Montserrat SemiBold"/>
                <a:sym typeface="Montserrat SemiBold"/>
              </a:rPr>
              <a:t>        </a:t>
            </a:r>
            <a:endParaRPr sz="1000">
              <a:latin typeface="Montserrat SemiBold"/>
              <a:ea typeface="Montserrat SemiBold"/>
              <a:cs typeface="Montserrat SemiBold"/>
              <a:sym typeface="Montserrat SemiBold"/>
            </a:endParaRPr>
          </a:p>
        </p:txBody>
      </p:sp>
      <p:pic>
        <p:nvPicPr>
          <p:cNvPr id="370" name="Google Shape;370;p77"/>
          <p:cNvPicPr preferRelativeResize="0"/>
          <p:nvPr/>
        </p:nvPicPr>
        <p:blipFill>
          <a:blip r:embed="rId2">
            <a:alphaModFix/>
          </a:blip>
          <a:stretch>
            <a:fillRect/>
          </a:stretch>
        </p:blipFill>
        <p:spPr>
          <a:xfrm>
            <a:off x="590413" y="498125"/>
            <a:ext cx="1105174" cy="134975"/>
          </a:xfrm>
          <a:prstGeom prst="rect">
            <a:avLst/>
          </a:prstGeom>
          <a:noFill/>
          <a:ln>
            <a:noFill/>
          </a:ln>
        </p:spPr>
      </p:pic>
      <p:pic>
        <p:nvPicPr>
          <p:cNvPr id="371" name="Google Shape;371;p77"/>
          <p:cNvPicPr preferRelativeResize="0"/>
          <p:nvPr/>
        </p:nvPicPr>
        <p:blipFill rotWithShape="1">
          <a:blip r:embed="rId3">
            <a:alphaModFix/>
          </a:blip>
          <a:srcRect b="0" l="0" r="67554" t="0"/>
          <a:stretch/>
        </p:blipFill>
        <p:spPr>
          <a:xfrm>
            <a:off x="306250" y="4838050"/>
            <a:ext cx="193000" cy="134975"/>
          </a:xfrm>
          <a:prstGeom prst="rect">
            <a:avLst/>
          </a:prstGeom>
          <a:noFill/>
          <a:ln>
            <a:noFill/>
          </a:ln>
        </p:spPr>
      </p:pic>
      <p:sp>
        <p:nvSpPr>
          <p:cNvPr id="372" name="Google Shape;372;p77"/>
          <p:cNvSpPr txBox="1"/>
          <p:nvPr/>
        </p:nvSpPr>
        <p:spPr>
          <a:xfrm>
            <a:off x="499250" y="4781175"/>
            <a:ext cx="1674900" cy="24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pl" sz="1000">
                <a:latin typeface="Montserrat SemiBold"/>
                <a:ea typeface="Montserrat SemiBold"/>
                <a:cs typeface="Montserrat SemiBold"/>
                <a:sym typeface="Montserrat SemiBold"/>
              </a:rPr>
              <a:t>@twojenazwisko/link</a:t>
            </a:r>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yeksponowane logo, czarna zakładka 1">
  <p:cSld name="TITLE_2_1_1_1_1_1_1_1_1_2">
    <p:bg>
      <p:bgPr>
        <a:solidFill>
          <a:srgbClr val="F8F8F5"/>
        </a:solidFill>
      </p:bgPr>
    </p:bg>
    <p:spTree>
      <p:nvGrpSpPr>
        <p:cNvPr id="373" name="Shape 373"/>
        <p:cNvGrpSpPr/>
        <p:nvPr/>
      </p:nvGrpSpPr>
      <p:grpSpPr>
        <a:xfrm>
          <a:off x="0" y="0"/>
          <a:ext cx="0" cy="0"/>
          <a:chOff x="0" y="0"/>
          <a:chExt cx="0" cy="0"/>
        </a:xfrm>
      </p:grpSpPr>
      <p:sp>
        <p:nvSpPr>
          <p:cNvPr id="374" name="Google Shape;374;p78">
            <a:hlinkClick action="ppaction://hlinkshowjump?jump=nextslide"/>
          </p:cNvPr>
          <p:cNvSpPr/>
          <p:nvPr/>
        </p:nvSpPr>
        <p:spPr>
          <a:xfrm>
            <a:off x="6858000" y="0"/>
            <a:ext cx="2286000" cy="5143500"/>
          </a:xfrm>
          <a:prstGeom prst="rect">
            <a:avLst/>
          </a:prstGeom>
          <a:solidFill>
            <a:srgbClr val="3030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78">
            <a:hlinkClick action="ppaction://hlinkshowjump?jump=nextslide"/>
          </p:cNvPr>
          <p:cNvSpPr/>
          <p:nvPr/>
        </p:nvSpPr>
        <p:spPr>
          <a:xfrm>
            <a:off x="0" y="4659550"/>
            <a:ext cx="6858000" cy="492000"/>
          </a:xfrm>
          <a:prstGeom prst="rect">
            <a:avLst/>
          </a:prstGeom>
          <a:solidFill>
            <a:srgbClr val="F1D6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6" name="Google Shape;376;p78"/>
          <p:cNvPicPr preferRelativeResize="0"/>
          <p:nvPr/>
        </p:nvPicPr>
        <p:blipFill rotWithShape="1">
          <a:blip r:embed="rId2">
            <a:alphaModFix/>
          </a:blip>
          <a:srcRect b="0" l="0" r="67554" t="0"/>
          <a:stretch/>
        </p:blipFill>
        <p:spPr>
          <a:xfrm>
            <a:off x="306250" y="4838050"/>
            <a:ext cx="193000" cy="134975"/>
          </a:xfrm>
          <a:prstGeom prst="rect">
            <a:avLst/>
          </a:prstGeom>
          <a:noFill/>
          <a:ln>
            <a:noFill/>
          </a:ln>
        </p:spPr>
      </p:pic>
      <p:sp>
        <p:nvSpPr>
          <p:cNvPr id="377" name="Google Shape;377;p78"/>
          <p:cNvSpPr txBox="1"/>
          <p:nvPr/>
        </p:nvSpPr>
        <p:spPr>
          <a:xfrm>
            <a:off x="499250" y="4781175"/>
            <a:ext cx="1674900" cy="24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pl" sz="1000">
                <a:latin typeface="Montserrat SemiBold"/>
                <a:ea typeface="Montserrat SemiBold"/>
                <a:cs typeface="Montserrat SemiBold"/>
                <a:sym typeface="Montserrat SemiBold"/>
              </a:rPr>
              <a:t>@twojenazwisko/link</a:t>
            </a:r>
            <a:endParaRPr/>
          </a:p>
        </p:txBody>
      </p:sp>
      <p:sp>
        <p:nvSpPr>
          <p:cNvPr id="378" name="Google Shape;378;p78"/>
          <p:cNvSpPr txBox="1"/>
          <p:nvPr/>
        </p:nvSpPr>
        <p:spPr>
          <a:xfrm>
            <a:off x="6858000" y="4669125"/>
            <a:ext cx="2286000" cy="47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pl" sz="1000">
                <a:solidFill>
                  <a:srgbClr val="F8F8F5"/>
                </a:solidFill>
                <a:latin typeface="Montserrat Light"/>
                <a:ea typeface="Montserrat Light"/>
                <a:cs typeface="Montserrat Light"/>
                <a:sym typeface="Montserrat Light"/>
              </a:rPr>
              <a:t>Follow us </a:t>
            </a:r>
            <a:r>
              <a:rPr lang="pl" sz="1000">
                <a:solidFill>
                  <a:srgbClr val="F8F8F5"/>
                </a:solidFill>
                <a:latin typeface="Montserrat SemiBold"/>
                <a:ea typeface="Montserrat SemiBold"/>
                <a:cs typeface="Montserrat SemiBold"/>
                <a:sym typeface="Montserrat SemiBold"/>
              </a:rPr>
              <a:t>@boldarecom</a:t>
            </a:r>
            <a:r>
              <a:rPr lang="pl" sz="1000">
                <a:latin typeface="Montserrat SemiBold"/>
                <a:ea typeface="Montserrat SemiBold"/>
                <a:cs typeface="Montserrat SemiBold"/>
                <a:sym typeface="Montserrat SemiBold"/>
              </a:rPr>
              <a:t>        </a:t>
            </a:r>
            <a:endParaRPr sz="1000">
              <a:latin typeface="Montserrat SemiBold"/>
              <a:ea typeface="Montserrat SemiBold"/>
              <a:cs typeface="Montserrat SemiBold"/>
              <a:sym typeface="Montserrat SemiBold"/>
            </a:endParaRPr>
          </a:p>
        </p:txBody>
      </p:sp>
      <p:pic>
        <p:nvPicPr>
          <p:cNvPr id="379" name="Google Shape;379;p78"/>
          <p:cNvPicPr preferRelativeResize="0"/>
          <p:nvPr/>
        </p:nvPicPr>
        <p:blipFill>
          <a:blip r:embed="rId3">
            <a:alphaModFix/>
          </a:blip>
          <a:stretch>
            <a:fillRect/>
          </a:stretch>
        </p:blipFill>
        <p:spPr>
          <a:xfrm>
            <a:off x="7448413" y="498125"/>
            <a:ext cx="1105174" cy="134975"/>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ffer - right 1 1 1 1 1 1 1 1 1 1">
  <p:cSld name="TITLE_2_1_1_1_1_1_1_1_1_1">
    <p:bg>
      <p:bgPr>
        <a:solidFill>
          <a:srgbClr val="F8F8F5"/>
        </a:solidFill>
      </p:bgPr>
    </p:bg>
    <p:spTree>
      <p:nvGrpSpPr>
        <p:cNvPr id="380" name="Shape 380"/>
        <p:cNvGrpSpPr/>
        <p:nvPr/>
      </p:nvGrpSpPr>
      <p:grpSpPr>
        <a:xfrm>
          <a:off x="0" y="0"/>
          <a:ext cx="0" cy="0"/>
          <a:chOff x="0" y="0"/>
          <a:chExt cx="0" cy="0"/>
        </a:xfrm>
      </p:grpSpPr>
      <p:sp>
        <p:nvSpPr>
          <p:cNvPr id="381" name="Google Shape;381;p79">
            <a:hlinkClick action="ppaction://hlinkshowjump?jump=nextslide"/>
          </p:cNvPr>
          <p:cNvSpPr/>
          <p:nvPr/>
        </p:nvSpPr>
        <p:spPr>
          <a:xfrm>
            <a:off x="6858000" y="0"/>
            <a:ext cx="2286000" cy="5143500"/>
          </a:xfrm>
          <a:prstGeom prst="rect">
            <a:avLst/>
          </a:prstGeom>
          <a:solidFill>
            <a:srgbClr val="F1D6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79">
            <a:hlinkClick action="ppaction://hlinkshowjump?jump=nextslide"/>
          </p:cNvPr>
          <p:cNvSpPr/>
          <p:nvPr/>
        </p:nvSpPr>
        <p:spPr>
          <a:xfrm>
            <a:off x="0" y="4659550"/>
            <a:ext cx="6858000" cy="492000"/>
          </a:xfrm>
          <a:prstGeom prst="rect">
            <a:avLst/>
          </a:prstGeom>
          <a:solidFill>
            <a:srgbClr val="3030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3" name="Google Shape;383;p79"/>
          <p:cNvPicPr preferRelativeResize="0"/>
          <p:nvPr/>
        </p:nvPicPr>
        <p:blipFill rotWithShape="1">
          <a:blip r:embed="rId2">
            <a:alphaModFix/>
          </a:blip>
          <a:srcRect b="0" l="0" r="67554" t="0"/>
          <a:stretch/>
        </p:blipFill>
        <p:spPr>
          <a:xfrm>
            <a:off x="306250" y="4838050"/>
            <a:ext cx="193000" cy="134975"/>
          </a:xfrm>
          <a:prstGeom prst="rect">
            <a:avLst/>
          </a:prstGeom>
          <a:noFill/>
          <a:ln>
            <a:noFill/>
          </a:ln>
        </p:spPr>
      </p:pic>
      <p:sp>
        <p:nvSpPr>
          <p:cNvPr id="384" name="Google Shape;384;p79"/>
          <p:cNvSpPr txBox="1"/>
          <p:nvPr/>
        </p:nvSpPr>
        <p:spPr>
          <a:xfrm>
            <a:off x="499250" y="4781175"/>
            <a:ext cx="1637400" cy="24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pl" sz="1000">
                <a:solidFill>
                  <a:srgbClr val="FFFFFF"/>
                </a:solidFill>
                <a:latin typeface="Montserrat SemiBold"/>
                <a:ea typeface="Montserrat SemiBold"/>
                <a:cs typeface="Montserrat SemiBold"/>
                <a:sym typeface="Montserrat SemiBold"/>
              </a:rPr>
              <a:t>@</a:t>
            </a:r>
            <a:r>
              <a:rPr lang="pl" sz="1000">
                <a:solidFill>
                  <a:schemeClr val="lt1"/>
                </a:solidFill>
                <a:latin typeface="Montserrat SemiBold"/>
                <a:ea typeface="Montserrat SemiBold"/>
                <a:cs typeface="Montserrat SemiBold"/>
                <a:sym typeface="Montserrat SemiBold"/>
              </a:rPr>
              <a:t>twojenazwisko/link</a:t>
            </a:r>
            <a:endParaRPr>
              <a:solidFill>
                <a:srgbClr val="FFFFFF"/>
              </a:solidFill>
            </a:endParaRPr>
          </a:p>
        </p:txBody>
      </p:sp>
      <p:sp>
        <p:nvSpPr>
          <p:cNvPr id="385" name="Google Shape;385;p79"/>
          <p:cNvSpPr txBox="1"/>
          <p:nvPr/>
        </p:nvSpPr>
        <p:spPr>
          <a:xfrm>
            <a:off x="6858000" y="4669125"/>
            <a:ext cx="2286000" cy="47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pl" sz="1000">
                <a:solidFill>
                  <a:srgbClr val="303030"/>
                </a:solidFill>
                <a:latin typeface="Montserrat Light"/>
                <a:ea typeface="Montserrat Light"/>
                <a:cs typeface="Montserrat Light"/>
                <a:sym typeface="Montserrat Light"/>
              </a:rPr>
              <a:t>Follow us </a:t>
            </a:r>
            <a:r>
              <a:rPr lang="pl" sz="1000">
                <a:solidFill>
                  <a:srgbClr val="303030"/>
                </a:solidFill>
                <a:latin typeface="Montserrat SemiBold"/>
                <a:ea typeface="Montserrat SemiBold"/>
                <a:cs typeface="Montserrat SemiBold"/>
                <a:sym typeface="Montserrat SemiBold"/>
              </a:rPr>
              <a:t>@boldarecom </a:t>
            </a:r>
            <a:r>
              <a:rPr lang="pl" sz="1000">
                <a:latin typeface="Montserrat SemiBold"/>
                <a:ea typeface="Montserrat SemiBold"/>
                <a:cs typeface="Montserrat SemiBold"/>
                <a:sym typeface="Montserrat SemiBold"/>
              </a:rPr>
              <a:t>       </a:t>
            </a:r>
            <a:endParaRPr sz="1000">
              <a:latin typeface="Montserrat SemiBold"/>
              <a:ea typeface="Montserrat SemiBold"/>
              <a:cs typeface="Montserrat SemiBold"/>
              <a:sym typeface="Montserrat SemiBold"/>
            </a:endParaRPr>
          </a:p>
        </p:txBody>
      </p:sp>
      <p:pic>
        <p:nvPicPr>
          <p:cNvPr id="386" name="Google Shape;386;p79"/>
          <p:cNvPicPr preferRelativeResize="0"/>
          <p:nvPr/>
        </p:nvPicPr>
        <p:blipFill>
          <a:blip r:embed="rId3">
            <a:alphaModFix/>
          </a:blip>
          <a:stretch>
            <a:fillRect/>
          </a:stretch>
        </p:blipFill>
        <p:spPr>
          <a:xfrm>
            <a:off x="590413" y="498125"/>
            <a:ext cx="1105174" cy="134975"/>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p:cSld name="TITLE_2_1_1_1_1_1_1_1_1_1_1">
    <p:bg>
      <p:bgPr>
        <a:solidFill>
          <a:srgbClr val="F8F8F5"/>
        </a:solidFill>
      </p:bgPr>
    </p:bg>
    <p:spTree>
      <p:nvGrpSpPr>
        <p:cNvPr id="387" name="Shape 387"/>
        <p:cNvGrpSpPr/>
        <p:nvPr/>
      </p:nvGrpSpPr>
      <p:grpSpPr>
        <a:xfrm>
          <a:off x="0" y="0"/>
          <a:ext cx="0" cy="0"/>
          <a:chOff x="0" y="0"/>
          <a:chExt cx="0" cy="0"/>
        </a:xfrm>
      </p:grpSpPr>
      <p:sp>
        <p:nvSpPr>
          <p:cNvPr id="388" name="Google Shape;388;p80">
            <a:hlinkClick action="ppaction://hlinkshowjump?jump=nextslide"/>
          </p:cNvPr>
          <p:cNvSpPr/>
          <p:nvPr/>
        </p:nvSpPr>
        <p:spPr>
          <a:xfrm>
            <a:off x="6858000" y="0"/>
            <a:ext cx="2286000" cy="5143500"/>
          </a:xfrm>
          <a:prstGeom prst="rect">
            <a:avLst/>
          </a:prstGeom>
          <a:solidFill>
            <a:srgbClr val="F1D6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1D624"/>
              </a:solidFill>
            </a:endParaRPr>
          </a:p>
        </p:txBody>
      </p:sp>
      <p:sp>
        <p:nvSpPr>
          <p:cNvPr id="389" name="Google Shape;389;p80">
            <a:hlinkClick action="ppaction://hlinkshowjump?jump=nextslide"/>
          </p:cNvPr>
          <p:cNvSpPr/>
          <p:nvPr/>
        </p:nvSpPr>
        <p:spPr>
          <a:xfrm>
            <a:off x="0" y="4659550"/>
            <a:ext cx="6858000" cy="492000"/>
          </a:xfrm>
          <a:prstGeom prst="rect">
            <a:avLst/>
          </a:prstGeom>
          <a:solidFill>
            <a:srgbClr val="3030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80"/>
          <p:cNvSpPr txBox="1"/>
          <p:nvPr/>
        </p:nvSpPr>
        <p:spPr>
          <a:xfrm>
            <a:off x="6858000" y="4669125"/>
            <a:ext cx="2286000" cy="47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pl" sz="1000">
                <a:solidFill>
                  <a:srgbClr val="303030"/>
                </a:solidFill>
                <a:latin typeface="Montserrat Light"/>
                <a:ea typeface="Montserrat Light"/>
                <a:cs typeface="Montserrat Light"/>
                <a:sym typeface="Montserrat Light"/>
              </a:rPr>
              <a:t>Follow us </a:t>
            </a:r>
            <a:r>
              <a:rPr lang="pl" sz="1000">
                <a:solidFill>
                  <a:srgbClr val="303030"/>
                </a:solidFill>
                <a:latin typeface="Montserrat SemiBold"/>
                <a:ea typeface="Montserrat SemiBold"/>
                <a:cs typeface="Montserrat SemiBold"/>
                <a:sym typeface="Montserrat SemiBold"/>
              </a:rPr>
              <a:t>@boldarecom </a:t>
            </a:r>
            <a:r>
              <a:rPr lang="pl" sz="1000">
                <a:latin typeface="Montserrat SemiBold"/>
                <a:ea typeface="Montserrat SemiBold"/>
                <a:cs typeface="Montserrat SemiBold"/>
                <a:sym typeface="Montserrat SemiBold"/>
              </a:rPr>
              <a:t>       </a:t>
            </a:r>
            <a:endParaRPr sz="1000">
              <a:latin typeface="Montserrat SemiBold"/>
              <a:ea typeface="Montserrat SemiBold"/>
              <a:cs typeface="Montserrat SemiBold"/>
              <a:sym typeface="Montserrat SemiBold"/>
            </a:endParaRPr>
          </a:p>
        </p:txBody>
      </p:sp>
      <p:pic>
        <p:nvPicPr>
          <p:cNvPr id="391" name="Google Shape;391;p80"/>
          <p:cNvPicPr preferRelativeResize="0"/>
          <p:nvPr/>
        </p:nvPicPr>
        <p:blipFill>
          <a:blip r:embed="rId2">
            <a:alphaModFix/>
          </a:blip>
          <a:stretch>
            <a:fillRect/>
          </a:stretch>
        </p:blipFill>
        <p:spPr>
          <a:xfrm>
            <a:off x="7448413" y="498125"/>
            <a:ext cx="1105174" cy="134975"/>
          </a:xfrm>
          <a:prstGeom prst="rect">
            <a:avLst/>
          </a:prstGeom>
          <a:noFill/>
          <a:ln>
            <a:noFill/>
          </a:ln>
        </p:spPr>
      </p:pic>
      <p:pic>
        <p:nvPicPr>
          <p:cNvPr id="392" name="Google Shape;392;p80"/>
          <p:cNvPicPr preferRelativeResize="0"/>
          <p:nvPr/>
        </p:nvPicPr>
        <p:blipFill rotWithShape="1">
          <a:blip r:embed="rId3">
            <a:alphaModFix/>
          </a:blip>
          <a:srcRect b="0" l="0" r="67554" t="0"/>
          <a:stretch/>
        </p:blipFill>
        <p:spPr>
          <a:xfrm>
            <a:off x="306250" y="4838050"/>
            <a:ext cx="193000" cy="134975"/>
          </a:xfrm>
          <a:prstGeom prst="rect">
            <a:avLst/>
          </a:prstGeom>
          <a:noFill/>
          <a:ln>
            <a:noFill/>
          </a:ln>
        </p:spPr>
      </p:pic>
      <p:sp>
        <p:nvSpPr>
          <p:cNvPr id="393" name="Google Shape;393;p80"/>
          <p:cNvSpPr txBox="1"/>
          <p:nvPr/>
        </p:nvSpPr>
        <p:spPr>
          <a:xfrm>
            <a:off x="499250" y="4781175"/>
            <a:ext cx="1637400" cy="24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pl" sz="1000">
                <a:solidFill>
                  <a:srgbClr val="FFFFFF"/>
                </a:solidFill>
                <a:latin typeface="Montserrat SemiBold"/>
                <a:ea typeface="Montserrat SemiBold"/>
                <a:cs typeface="Montserrat SemiBold"/>
                <a:sym typeface="Montserrat SemiBold"/>
              </a:rPr>
              <a:t>@</a:t>
            </a:r>
            <a:r>
              <a:rPr lang="pl" sz="1000">
                <a:solidFill>
                  <a:schemeClr val="lt1"/>
                </a:solidFill>
                <a:latin typeface="Montserrat SemiBold"/>
                <a:ea typeface="Montserrat SemiBold"/>
                <a:cs typeface="Montserrat SemiBold"/>
                <a:sym typeface="Montserrat SemiBold"/>
              </a:rPr>
              <a:t>twojenazwisko/link</a:t>
            </a:r>
            <a:endParaRPr>
              <a:solidFill>
                <a:srgbClr val="FFFFFF"/>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1">
  <p:cSld name="TITLE_2_1_1_1_1_1_1_1_1_1_1_1">
    <p:bg>
      <p:bgPr>
        <a:solidFill>
          <a:srgbClr val="F8F8F5"/>
        </a:solidFill>
      </p:bgPr>
    </p:bg>
    <p:spTree>
      <p:nvGrpSpPr>
        <p:cNvPr id="394" name="Shape 394"/>
        <p:cNvGrpSpPr/>
        <p:nvPr/>
      </p:nvGrpSpPr>
      <p:grpSpPr>
        <a:xfrm>
          <a:off x="0" y="0"/>
          <a:ext cx="0" cy="0"/>
          <a:chOff x="0" y="0"/>
          <a:chExt cx="0" cy="0"/>
        </a:xfrm>
      </p:grpSpPr>
      <p:sp>
        <p:nvSpPr>
          <p:cNvPr id="395" name="Google Shape;395;p81">
            <a:hlinkClick action="ppaction://hlinkshowjump?jump=nextslide"/>
          </p:cNvPr>
          <p:cNvSpPr/>
          <p:nvPr/>
        </p:nvSpPr>
        <p:spPr>
          <a:xfrm>
            <a:off x="0" y="8075"/>
            <a:ext cx="4767900" cy="5143500"/>
          </a:xfrm>
          <a:prstGeom prst="rect">
            <a:avLst/>
          </a:prstGeom>
          <a:solidFill>
            <a:srgbClr val="3030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6" name="Google Shape;396;p81"/>
          <p:cNvPicPr preferRelativeResize="0"/>
          <p:nvPr/>
        </p:nvPicPr>
        <p:blipFill rotWithShape="1">
          <a:blip r:embed="rId2">
            <a:alphaModFix/>
          </a:blip>
          <a:srcRect b="0" l="0" r="67554" t="0"/>
          <a:stretch/>
        </p:blipFill>
        <p:spPr>
          <a:xfrm>
            <a:off x="1211325" y="2038850"/>
            <a:ext cx="193000" cy="134975"/>
          </a:xfrm>
          <a:prstGeom prst="rect">
            <a:avLst/>
          </a:prstGeom>
          <a:noFill/>
          <a:ln>
            <a:noFill/>
          </a:ln>
        </p:spPr>
      </p:pic>
      <p:pic>
        <p:nvPicPr>
          <p:cNvPr id="397" name="Google Shape;397;p81"/>
          <p:cNvPicPr preferRelativeResize="0"/>
          <p:nvPr/>
        </p:nvPicPr>
        <p:blipFill rotWithShape="1">
          <a:blip r:embed="rId3">
            <a:alphaModFix/>
          </a:blip>
          <a:srcRect b="0" l="0" r="67554" t="0"/>
          <a:stretch/>
        </p:blipFill>
        <p:spPr>
          <a:xfrm>
            <a:off x="6231200" y="2038850"/>
            <a:ext cx="193000" cy="134975"/>
          </a:xfrm>
          <a:prstGeom prst="rect">
            <a:avLst/>
          </a:prstGeom>
          <a:noFill/>
          <a:ln>
            <a:noFill/>
          </a:ln>
        </p:spPr>
      </p:pic>
      <p:pic>
        <p:nvPicPr>
          <p:cNvPr id="398" name="Google Shape;398;p81"/>
          <p:cNvPicPr preferRelativeResize="0"/>
          <p:nvPr/>
        </p:nvPicPr>
        <p:blipFill>
          <a:blip r:embed="rId4">
            <a:alphaModFix/>
          </a:blip>
          <a:stretch>
            <a:fillRect/>
          </a:stretch>
        </p:blipFill>
        <p:spPr>
          <a:xfrm>
            <a:off x="6679225" y="2038850"/>
            <a:ext cx="134975" cy="134975"/>
          </a:xfrm>
          <a:prstGeom prst="rect">
            <a:avLst/>
          </a:prstGeom>
          <a:noFill/>
          <a:ln>
            <a:noFill/>
          </a:ln>
        </p:spPr>
      </p:pic>
      <p:pic>
        <p:nvPicPr>
          <p:cNvPr id="399" name="Google Shape;399;p81"/>
          <p:cNvPicPr preferRelativeResize="0"/>
          <p:nvPr/>
        </p:nvPicPr>
        <p:blipFill>
          <a:blip r:embed="rId5">
            <a:alphaModFix/>
          </a:blip>
          <a:stretch>
            <a:fillRect/>
          </a:stretch>
        </p:blipFill>
        <p:spPr>
          <a:xfrm>
            <a:off x="1494500" y="2038850"/>
            <a:ext cx="134975" cy="134975"/>
          </a:xfrm>
          <a:prstGeom prst="rect">
            <a:avLst/>
          </a:prstGeom>
          <a:noFill/>
          <a:ln>
            <a:noFill/>
          </a:ln>
        </p:spPr>
      </p:pic>
      <p:pic>
        <p:nvPicPr>
          <p:cNvPr id="400" name="Google Shape;400;p81"/>
          <p:cNvPicPr preferRelativeResize="0"/>
          <p:nvPr/>
        </p:nvPicPr>
        <p:blipFill>
          <a:blip r:embed="rId6">
            <a:alphaModFix/>
          </a:blip>
          <a:stretch>
            <a:fillRect/>
          </a:stretch>
        </p:blipFill>
        <p:spPr>
          <a:xfrm>
            <a:off x="7069225" y="2038848"/>
            <a:ext cx="134975" cy="134975"/>
          </a:xfrm>
          <a:prstGeom prst="rect">
            <a:avLst/>
          </a:prstGeom>
          <a:noFill/>
          <a:ln>
            <a:noFill/>
          </a:ln>
        </p:spPr>
      </p:pic>
      <p:pic>
        <p:nvPicPr>
          <p:cNvPr id="401" name="Google Shape;401;p81"/>
          <p:cNvPicPr preferRelativeResize="0"/>
          <p:nvPr/>
        </p:nvPicPr>
        <p:blipFill>
          <a:blip r:embed="rId7">
            <a:alphaModFix/>
          </a:blip>
          <a:stretch>
            <a:fillRect/>
          </a:stretch>
        </p:blipFill>
        <p:spPr>
          <a:xfrm>
            <a:off x="1719650" y="2038848"/>
            <a:ext cx="134975" cy="134975"/>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3">
  <p:cSld name="TITLE_3">
    <p:spTree>
      <p:nvGrpSpPr>
        <p:cNvPr id="402" name="Shape 402"/>
        <p:cNvGrpSpPr/>
        <p:nvPr/>
      </p:nvGrpSpPr>
      <p:grpSpPr>
        <a:xfrm>
          <a:off x="0" y="0"/>
          <a:ext cx="0" cy="0"/>
          <a:chOff x="0" y="0"/>
          <a:chExt cx="0" cy="0"/>
        </a:xfrm>
      </p:grpSpPr>
      <p:sp>
        <p:nvSpPr>
          <p:cNvPr id="403" name="Google Shape;403;p8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404" name="Google Shape;404;p8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405" name="Google Shape;405;p8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ffer - right 2">
  <p:cSld name="TITLE_3_1">
    <p:spTree>
      <p:nvGrpSpPr>
        <p:cNvPr id="406" name="Shape 406"/>
        <p:cNvGrpSpPr/>
        <p:nvPr/>
      </p:nvGrpSpPr>
      <p:grpSpPr>
        <a:xfrm>
          <a:off x="0" y="0"/>
          <a:ext cx="0" cy="0"/>
          <a:chOff x="0" y="0"/>
          <a:chExt cx="0" cy="0"/>
        </a:xfrm>
      </p:grpSpPr>
      <p:sp>
        <p:nvSpPr>
          <p:cNvPr id="407" name="Google Shape;407;p83"/>
          <p:cNvSpPr txBox="1"/>
          <p:nvPr>
            <p:ph idx="12" type="sldNum"/>
          </p:nvPr>
        </p:nvSpPr>
        <p:spPr>
          <a:xfrm>
            <a:off x="8472458" y="472036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l"/>
              <a:t>‹#›</a:t>
            </a:fld>
            <a:endParaRPr/>
          </a:p>
        </p:txBody>
      </p:sp>
      <p:sp>
        <p:nvSpPr>
          <p:cNvPr id="408" name="Google Shape;408;p83"/>
          <p:cNvSpPr/>
          <p:nvPr/>
        </p:nvSpPr>
        <p:spPr>
          <a:xfrm>
            <a:off x="0" y="0"/>
            <a:ext cx="470700" cy="5143500"/>
          </a:xfrm>
          <a:prstGeom prst="rect">
            <a:avLst/>
          </a:prstGeom>
          <a:solidFill>
            <a:srgbClr val="F1D6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9" name="Google Shape;409;p83"/>
          <p:cNvPicPr preferRelativeResize="0"/>
          <p:nvPr/>
        </p:nvPicPr>
        <p:blipFill>
          <a:blip r:embed="rId2">
            <a:alphaModFix/>
          </a:blip>
          <a:stretch>
            <a:fillRect/>
          </a:stretch>
        </p:blipFill>
        <p:spPr>
          <a:xfrm rot="-5400000">
            <a:off x="-281945" y="4201085"/>
            <a:ext cx="1025925" cy="13945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ffer - right 1">
  <p:cSld name="TITLE_1_1">
    <p:spTree>
      <p:nvGrpSpPr>
        <p:cNvPr id="410" name="Shape 410"/>
        <p:cNvGrpSpPr/>
        <p:nvPr/>
      </p:nvGrpSpPr>
      <p:grpSpPr>
        <a:xfrm>
          <a:off x="0" y="0"/>
          <a:ext cx="0" cy="0"/>
          <a:chOff x="0" y="0"/>
          <a:chExt cx="0" cy="0"/>
        </a:xfrm>
      </p:grpSpPr>
      <p:sp>
        <p:nvSpPr>
          <p:cNvPr id="411" name="Google Shape;411;p84"/>
          <p:cNvSpPr txBox="1"/>
          <p:nvPr>
            <p:ph idx="12" type="sldNum"/>
          </p:nvPr>
        </p:nvSpPr>
        <p:spPr>
          <a:xfrm>
            <a:off x="8472458" y="472036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l"/>
              <a:t>‹#›</a:t>
            </a:fld>
            <a:endParaRPr/>
          </a:p>
        </p:txBody>
      </p:sp>
      <p:sp>
        <p:nvSpPr>
          <p:cNvPr id="412" name="Google Shape;412;p84"/>
          <p:cNvSpPr/>
          <p:nvPr/>
        </p:nvSpPr>
        <p:spPr>
          <a:xfrm>
            <a:off x="0" y="0"/>
            <a:ext cx="470700" cy="5143500"/>
          </a:xfrm>
          <a:prstGeom prst="rect">
            <a:avLst/>
          </a:prstGeom>
          <a:solidFill>
            <a:srgbClr val="F1D6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84"/>
          <p:cNvSpPr txBox="1"/>
          <p:nvPr/>
        </p:nvSpPr>
        <p:spPr>
          <a:xfrm rot="-5400000">
            <a:off x="-1571287" y="1674525"/>
            <a:ext cx="3680400" cy="154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sz="500">
              <a:solidFill>
                <a:srgbClr val="434343"/>
              </a:solidFill>
              <a:latin typeface="Roboto"/>
              <a:ea typeface="Roboto"/>
              <a:cs typeface="Roboto"/>
              <a:sym typeface="Roboto"/>
            </a:endParaRPr>
          </a:p>
        </p:txBody>
      </p:sp>
      <p:pic>
        <p:nvPicPr>
          <p:cNvPr id="414" name="Google Shape;414;p84"/>
          <p:cNvPicPr preferRelativeResize="0"/>
          <p:nvPr/>
        </p:nvPicPr>
        <p:blipFill>
          <a:blip r:embed="rId2">
            <a:alphaModFix/>
          </a:blip>
          <a:stretch>
            <a:fillRect/>
          </a:stretch>
        </p:blipFill>
        <p:spPr>
          <a:xfrm rot="-5400000">
            <a:off x="-281945" y="4201085"/>
            <a:ext cx="1025925" cy="139450"/>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ffer - right 3">
  <p:cSld name="TITLE_1_2">
    <p:spTree>
      <p:nvGrpSpPr>
        <p:cNvPr id="415" name="Shape 415"/>
        <p:cNvGrpSpPr/>
        <p:nvPr/>
      </p:nvGrpSpPr>
      <p:grpSpPr>
        <a:xfrm>
          <a:off x="0" y="0"/>
          <a:ext cx="0" cy="0"/>
          <a:chOff x="0" y="0"/>
          <a:chExt cx="0" cy="0"/>
        </a:xfrm>
      </p:grpSpPr>
      <p:sp>
        <p:nvSpPr>
          <p:cNvPr id="416" name="Google Shape;416;p85"/>
          <p:cNvSpPr txBox="1"/>
          <p:nvPr>
            <p:ph idx="12" type="sldNum"/>
          </p:nvPr>
        </p:nvSpPr>
        <p:spPr>
          <a:xfrm>
            <a:off x="8472458" y="472036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l"/>
              <a:t>‹#›</a:t>
            </a:fld>
            <a:endParaRPr/>
          </a:p>
        </p:txBody>
      </p:sp>
      <p:sp>
        <p:nvSpPr>
          <p:cNvPr id="417" name="Google Shape;417;p85"/>
          <p:cNvSpPr/>
          <p:nvPr/>
        </p:nvSpPr>
        <p:spPr>
          <a:xfrm>
            <a:off x="0" y="0"/>
            <a:ext cx="470700" cy="5143500"/>
          </a:xfrm>
          <a:prstGeom prst="rect">
            <a:avLst/>
          </a:prstGeom>
          <a:solidFill>
            <a:srgbClr val="F1D6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85"/>
          <p:cNvSpPr txBox="1"/>
          <p:nvPr/>
        </p:nvSpPr>
        <p:spPr>
          <a:xfrm rot="-5400000">
            <a:off x="-1571287" y="1674525"/>
            <a:ext cx="3680400" cy="154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sz="500">
              <a:solidFill>
                <a:srgbClr val="434343"/>
              </a:solidFill>
              <a:latin typeface="Roboto"/>
              <a:ea typeface="Roboto"/>
              <a:cs typeface="Roboto"/>
              <a:sym typeface="Roboto"/>
            </a:endParaRPr>
          </a:p>
        </p:txBody>
      </p:sp>
      <p:pic>
        <p:nvPicPr>
          <p:cNvPr id="419" name="Google Shape;419;p85"/>
          <p:cNvPicPr preferRelativeResize="0"/>
          <p:nvPr/>
        </p:nvPicPr>
        <p:blipFill>
          <a:blip r:embed="rId2">
            <a:alphaModFix/>
          </a:blip>
          <a:stretch>
            <a:fillRect/>
          </a:stretch>
        </p:blipFill>
        <p:spPr>
          <a:xfrm rot="-5400000">
            <a:off x="-281945" y="4201085"/>
            <a:ext cx="1025925" cy="13945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3.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0" Type="http://schemas.openxmlformats.org/officeDocument/2006/relationships/slideLayout" Target="../slideLayouts/slideLayout25.xml"/><Relationship Id="rId13" Type="http://schemas.openxmlformats.org/officeDocument/2006/relationships/theme" Target="../theme/theme1.xml"/><Relationship Id="rId12" Type="http://schemas.openxmlformats.org/officeDocument/2006/relationships/slideLayout" Target="../slideLayouts/slideLayout27.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9" Type="http://schemas.openxmlformats.org/officeDocument/2006/relationships/slideLayout" Target="../slideLayouts/slideLayout24.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47.xml"/><Relationship Id="rId22" Type="http://schemas.openxmlformats.org/officeDocument/2006/relationships/slideLayout" Target="../slideLayouts/slideLayout49.xml"/><Relationship Id="rId21" Type="http://schemas.openxmlformats.org/officeDocument/2006/relationships/slideLayout" Target="../slideLayouts/slideLayout48.xml"/><Relationship Id="rId24" Type="http://schemas.openxmlformats.org/officeDocument/2006/relationships/slideLayout" Target="../slideLayouts/slideLayout51.xml"/><Relationship Id="rId23" Type="http://schemas.openxmlformats.org/officeDocument/2006/relationships/slideLayout" Target="../slideLayouts/slideLayout50.xml"/><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9" Type="http://schemas.openxmlformats.org/officeDocument/2006/relationships/slideLayout" Target="../slideLayouts/slideLayout36.xml"/><Relationship Id="rId26" Type="http://schemas.openxmlformats.org/officeDocument/2006/relationships/theme" Target="../theme/theme5.xml"/><Relationship Id="rId25" Type="http://schemas.openxmlformats.org/officeDocument/2006/relationships/slideLayout" Target="../slideLayouts/slideLayout52.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 Id="rId11" Type="http://schemas.openxmlformats.org/officeDocument/2006/relationships/slideLayout" Target="../slideLayouts/slideLayout38.xml"/><Relationship Id="rId10" Type="http://schemas.openxmlformats.org/officeDocument/2006/relationships/slideLayout" Target="../slideLayouts/slideLayout37.xml"/><Relationship Id="rId13" Type="http://schemas.openxmlformats.org/officeDocument/2006/relationships/slideLayout" Target="../slideLayouts/slideLayout40.xml"/><Relationship Id="rId12" Type="http://schemas.openxmlformats.org/officeDocument/2006/relationships/slideLayout" Target="../slideLayouts/slideLayout39.xml"/><Relationship Id="rId15" Type="http://schemas.openxmlformats.org/officeDocument/2006/relationships/slideLayout" Target="../slideLayouts/slideLayout42.xml"/><Relationship Id="rId14" Type="http://schemas.openxmlformats.org/officeDocument/2006/relationships/slideLayout" Target="../slideLayouts/slideLayout41.xml"/><Relationship Id="rId17" Type="http://schemas.openxmlformats.org/officeDocument/2006/relationships/slideLayout" Target="../slideLayouts/slideLayout44.xml"/><Relationship Id="rId16" Type="http://schemas.openxmlformats.org/officeDocument/2006/relationships/slideLayout" Target="../slideLayouts/slideLayout43.xml"/><Relationship Id="rId19" Type="http://schemas.openxmlformats.org/officeDocument/2006/relationships/slideLayout" Target="../slideLayouts/slideLayout46.xml"/><Relationship Id="rId18"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72.xml"/><Relationship Id="rId22" Type="http://schemas.openxmlformats.org/officeDocument/2006/relationships/slideLayout" Target="../slideLayouts/slideLayout74.xml"/><Relationship Id="rId21" Type="http://schemas.openxmlformats.org/officeDocument/2006/relationships/slideLayout" Target="../slideLayouts/slideLayout73.xml"/><Relationship Id="rId24" Type="http://schemas.openxmlformats.org/officeDocument/2006/relationships/slideLayout" Target="../slideLayouts/slideLayout76.xml"/><Relationship Id="rId23" Type="http://schemas.openxmlformats.org/officeDocument/2006/relationships/slideLayout" Target="../slideLayouts/slideLayout75.xml"/><Relationship Id="rId1" Type="http://schemas.openxmlformats.org/officeDocument/2006/relationships/slideLayout" Target="../slideLayouts/slideLayout53.xml"/><Relationship Id="rId2" Type="http://schemas.openxmlformats.org/officeDocument/2006/relationships/slideLayout" Target="../slideLayouts/slideLayout54.xml"/><Relationship Id="rId3" Type="http://schemas.openxmlformats.org/officeDocument/2006/relationships/slideLayout" Target="../slideLayouts/slideLayout55.xml"/><Relationship Id="rId4" Type="http://schemas.openxmlformats.org/officeDocument/2006/relationships/slideLayout" Target="../slideLayouts/slideLayout56.xml"/><Relationship Id="rId9" Type="http://schemas.openxmlformats.org/officeDocument/2006/relationships/slideLayout" Target="../slideLayouts/slideLayout61.xml"/><Relationship Id="rId26" Type="http://schemas.openxmlformats.org/officeDocument/2006/relationships/slideLayout" Target="../slideLayouts/slideLayout78.xml"/><Relationship Id="rId25" Type="http://schemas.openxmlformats.org/officeDocument/2006/relationships/slideLayout" Target="../slideLayouts/slideLayout77.xml"/><Relationship Id="rId28" Type="http://schemas.openxmlformats.org/officeDocument/2006/relationships/slideLayout" Target="../slideLayouts/slideLayout80.xml"/><Relationship Id="rId27" Type="http://schemas.openxmlformats.org/officeDocument/2006/relationships/slideLayout" Target="../slideLayouts/slideLayout79.xml"/><Relationship Id="rId5" Type="http://schemas.openxmlformats.org/officeDocument/2006/relationships/slideLayout" Target="../slideLayouts/slideLayout57.xml"/><Relationship Id="rId6" Type="http://schemas.openxmlformats.org/officeDocument/2006/relationships/slideLayout" Target="../slideLayouts/slideLayout58.xml"/><Relationship Id="rId29" Type="http://schemas.openxmlformats.org/officeDocument/2006/relationships/slideLayout" Target="../slideLayouts/slideLayout81.xml"/><Relationship Id="rId7" Type="http://schemas.openxmlformats.org/officeDocument/2006/relationships/slideLayout" Target="../slideLayouts/slideLayout59.xml"/><Relationship Id="rId8" Type="http://schemas.openxmlformats.org/officeDocument/2006/relationships/slideLayout" Target="../slideLayouts/slideLayout60.xml"/><Relationship Id="rId30" Type="http://schemas.openxmlformats.org/officeDocument/2006/relationships/theme" Target="../theme/theme4.xml"/><Relationship Id="rId11" Type="http://schemas.openxmlformats.org/officeDocument/2006/relationships/slideLayout" Target="../slideLayouts/slideLayout63.xml"/><Relationship Id="rId10" Type="http://schemas.openxmlformats.org/officeDocument/2006/relationships/slideLayout" Target="../slideLayouts/slideLayout62.xml"/><Relationship Id="rId13" Type="http://schemas.openxmlformats.org/officeDocument/2006/relationships/slideLayout" Target="../slideLayouts/slideLayout65.xml"/><Relationship Id="rId12" Type="http://schemas.openxmlformats.org/officeDocument/2006/relationships/slideLayout" Target="../slideLayouts/slideLayout64.xml"/><Relationship Id="rId15" Type="http://schemas.openxmlformats.org/officeDocument/2006/relationships/slideLayout" Target="../slideLayouts/slideLayout67.xml"/><Relationship Id="rId14" Type="http://schemas.openxmlformats.org/officeDocument/2006/relationships/slideLayout" Target="../slideLayouts/slideLayout66.xml"/><Relationship Id="rId17" Type="http://schemas.openxmlformats.org/officeDocument/2006/relationships/slideLayout" Target="../slideLayouts/slideLayout69.xml"/><Relationship Id="rId16" Type="http://schemas.openxmlformats.org/officeDocument/2006/relationships/slideLayout" Target="../slideLayouts/slideLayout68.xml"/><Relationship Id="rId19" Type="http://schemas.openxmlformats.org/officeDocument/2006/relationships/slideLayout" Target="../slideLayouts/slideLayout71.xml"/><Relationship Id="rId18"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pl"/>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67" name="Shape 67"/>
        <p:cNvGrpSpPr/>
        <p:nvPr/>
      </p:nvGrpSpPr>
      <p:grpSpPr>
        <a:xfrm>
          <a:off x="0" y="0"/>
          <a:ext cx="0" cy="0"/>
          <a:chOff x="0" y="0"/>
          <a:chExt cx="0" cy="0"/>
        </a:xfrm>
      </p:grpSpPr>
      <p:sp>
        <p:nvSpPr>
          <p:cNvPr id="68" name="Google Shape;68;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69" name="Google Shape;69;p1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70" name="Google Shape;70;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pl"/>
              <a:t>‹#›</a:t>
            </a:fld>
            <a:endParaRPr/>
          </a:p>
        </p:txBody>
      </p:sp>
    </p:spTree>
  </p:cSld>
  <p:clrMap accent1="accent1" accent2="accent2" accent3="accent3" accent4="accent4" accent5="accent5" accent6="accent6" bg1="lt1" bg2="dk2" tx1="dk1" tx2="lt2" folHlink="folHlink" hlink="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17" name="Shape 117"/>
        <p:cNvGrpSpPr/>
        <p:nvPr/>
      </p:nvGrpSpPr>
      <p:grpSpPr>
        <a:xfrm>
          <a:off x="0" y="0"/>
          <a:ext cx="0" cy="0"/>
          <a:chOff x="0" y="0"/>
          <a:chExt cx="0" cy="0"/>
        </a:xfrm>
      </p:grpSpPr>
      <p:sp>
        <p:nvSpPr>
          <p:cNvPr id="118" name="Google Shape;118;p3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19" name="Google Shape;119;p3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120" name="Google Shape;120;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pl"/>
              <a:t>‹#›</a:t>
            </a:fld>
            <a:endParaRPr/>
          </a:p>
        </p:txBody>
      </p:sp>
    </p:spTree>
  </p:cSld>
  <p:clrMap accent1="accent1" accent2="accent2" accent3="accent3" accent4="accent4" accent5="accent5" accent6="accent6" bg1="lt1" bg2="dk2" tx1="dk1" tx2="lt2" folHlink="folHlink" hlink="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56" name="Shape 256"/>
        <p:cNvGrpSpPr/>
        <p:nvPr/>
      </p:nvGrpSpPr>
      <p:grpSpPr>
        <a:xfrm>
          <a:off x="0" y="0"/>
          <a:ext cx="0" cy="0"/>
          <a:chOff x="0" y="0"/>
          <a:chExt cx="0" cy="0"/>
        </a:xfrm>
      </p:grpSpPr>
      <p:sp>
        <p:nvSpPr>
          <p:cNvPr id="257" name="Google Shape;257;p5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258" name="Google Shape;258;p5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259" name="Google Shape;259;p5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pl"/>
              <a:t>‹#›</a:t>
            </a:fld>
            <a:endParaRPr/>
          </a:p>
        </p:txBody>
      </p:sp>
    </p:spTree>
  </p:cSld>
  <p:clrMap accent1="accent1" accent2="accent2" accent3="accent3" accent4="accent4" accent5="accent5" accent6="accent6" bg1="lt1" bg2="dk2" tx1="dk1" tx2="lt2" folHlink="folHlink" hlink="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xml"/><Relationship Id="rId3" Type="http://schemas.openxmlformats.org/officeDocument/2006/relationships/image" Target="../media/image123.png"/><Relationship Id="rId4" Type="http://schemas.openxmlformats.org/officeDocument/2006/relationships/image" Target="../media/image3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0.xml"/><Relationship Id="rId3" Type="http://schemas.openxmlformats.org/officeDocument/2006/relationships/image" Target="../media/image4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1.xml"/><Relationship Id="rId3" Type="http://schemas.openxmlformats.org/officeDocument/2006/relationships/image" Target="../media/image46.png"/><Relationship Id="rId4" Type="http://schemas.openxmlformats.org/officeDocument/2006/relationships/image" Target="../media/image47.png"/><Relationship Id="rId9" Type="http://schemas.openxmlformats.org/officeDocument/2006/relationships/hyperlink" Target="https://www.boldare.com/full-cycle-product-development/prototyping/" TargetMode="External"/><Relationship Id="rId5" Type="http://schemas.openxmlformats.org/officeDocument/2006/relationships/image" Target="../media/image59.png"/><Relationship Id="rId6" Type="http://schemas.openxmlformats.org/officeDocument/2006/relationships/hyperlink" Target="https://www.boldare.com/work/case-study-predictive-maintenance/" TargetMode="External"/><Relationship Id="rId7" Type="http://schemas.openxmlformats.org/officeDocument/2006/relationships/hyperlink" Target="https://www.boldare.com/work/case-study-predictive-maintenance/" TargetMode="External"/><Relationship Id="rId8" Type="http://schemas.openxmlformats.org/officeDocument/2006/relationships/hyperlink" Target="https://www.boldare.com/work/case-study-predictive-maintenance/" TargetMode="External"/><Relationship Id="rId10" Type="http://schemas.openxmlformats.org/officeDocument/2006/relationships/image" Target="../media/image5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2.xml"/><Relationship Id="rId3" Type="http://schemas.openxmlformats.org/officeDocument/2006/relationships/image" Target="../media/image52.png"/><Relationship Id="rId4" Type="http://schemas.openxmlformats.org/officeDocument/2006/relationships/image" Target="../media/image71.png"/><Relationship Id="rId5" Type="http://schemas.openxmlformats.org/officeDocument/2006/relationships/hyperlink" Target="https://www.boldare.com/blog/case-study-virgin-radio-oman/" TargetMode="External"/><Relationship Id="rId6" Type="http://schemas.openxmlformats.org/officeDocument/2006/relationships/hyperlink" Target="https://www.boldare.com/mvp-development/" TargetMode="External"/><Relationship Id="rId7" Type="http://schemas.openxmlformats.org/officeDocument/2006/relationships/image" Target="../media/image53.png"/><Relationship Id="rId8" Type="http://schemas.openxmlformats.org/officeDocument/2006/relationships/image" Target="../media/image4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3.xml"/><Relationship Id="rId3" Type="http://schemas.openxmlformats.org/officeDocument/2006/relationships/image" Target="../media/image54.png"/><Relationship Id="rId4" Type="http://schemas.openxmlformats.org/officeDocument/2006/relationships/image" Target="../media/image73.png"/><Relationship Id="rId5" Type="http://schemas.openxmlformats.org/officeDocument/2006/relationships/hyperlink" Target="https://www.boldare.com/work/case-study-holaspirit/" TargetMode="External"/><Relationship Id="rId6" Type="http://schemas.openxmlformats.org/officeDocument/2006/relationships/image" Target="../media/image49.png"/><Relationship Id="rId7" Type="http://schemas.openxmlformats.org/officeDocument/2006/relationships/image" Target="../media/image5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4.xml"/><Relationship Id="rId3" Type="http://schemas.openxmlformats.org/officeDocument/2006/relationships/image" Target="../media/image58.png"/><Relationship Id="rId4" Type="http://schemas.openxmlformats.org/officeDocument/2006/relationships/image" Target="../media/image74.png"/><Relationship Id="rId5" Type="http://schemas.openxmlformats.org/officeDocument/2006/relationships/hyperlink" Target="https://www.boldare.com/blog/case-study-ionoview/" TargetMode="External"/><Relationship Id="rId6" Type="http://schemas.openxmlformats.org/officeDocument/2006/relationships/hyperlink" Target="https://www.boldare.com/blog/scaling-your-product-thriving-in-the-market/" TargetMode="External"/><Relationship Id="rId7" Type="http://schemas.openxmlformats.org/officeDocument/2006/relationships/image" Target="../media/image60.png"/><Relationship Id="rId8" Type="http://schemas.openxmlformats.org/officeDocument/2006/relationships/image" Target="../media/image7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5.xml"/><Relationship Id="rId3" Type="http://schemas.openxmlformats.org/officeDocument/2006/relationships/image" Target="../media/image5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16.xml"/><Relationship Id="rId3" Type="http://schemas.openxmlformats.org/officeDocument/2006/relationships/image" Target="../media/image56.png"/><Relationship Id="rId4" Type="http://schemas.openxmlformats.org/officeDocument/2006/relationships/image" Target="../media/image62.png"/><Relationship Id="rId9" Type="http://schemas.openxmlformats.org/officeDocument/2006/relationships/hyperlink" Target="https://www.boldare.com/services/your-awwwesome-designers" TargetMode="External"/><Relationship Id="rId5" Type="http://schemas.openxmlformats.org/officeDocument/2006/relationships/image" Target="../media/image63.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70.png"/><Relationship Id="rId11" Type="http://schemas.openxmlformats.org/officeDocument/2006/relationships/image" Target="../media/image64.png"/><Relationship Id="rId10" Type="http://schemas.openxmlformats.org/officeDocument/2006/relationships/image" Target="../media/image65.png"/><Relationship Id="rId12" Type="http://schemas.openxmlformats.org/officeDocument/2006/relationships/image" Target="../media/image8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7.xml"/><Relationship Id="rId3" Type="http://schemas.openxmlformats.org/officeDocument/2006/relationships/image" Target="../media/image93.png"/><Relationship Id="rId4" Type="http://schemas.openxmlformats.org/officeDocument/2006/relationships/hyperlink" Target="https://www.boldare.com/blog/boldare-won-nextgen-enterprise-award/" TargetMode="External"/><Relationship Id="rId5" Type="http://schemas.openxmlformats.org/officeDocument/2006/relationships/image" Target="../media/image72.png"/></Relationships>
</file>

<file path=ppt/slides/_rels/slide18.xml.rels><?xml version="1.0" encoding="UTF-8" standalone="yes"?><Relationships xmlns="http://schemas.openxmlformats.org/package/2006/relationships"><Relationship Id="rId20" Type="http://schemas.openxmlformats.org/officeDocument/2006/relationships/hyperlink" Target="https://www.corel.com/en/" TargetMode="External"/><Relationship Id="rId22" Type="http://schemas.openxmlformats.org/officeDocument/2006/relationships/image" Target="../media/image83.png"/><Relationship Id="rId21" Type="http://schemas.openxmlformats.org/officeDocument/2006/relationships/image" Target="../media/image100.png"/><Relationship Id="rId24" Type="http://schemas.openxmlformats.org/officeDocument/2006/relationships/hyperlink" Target="http://ionoview.com/" TargetMode="External"/><Relationship Id="rId23" Type="http://schemas.openxmlformats.org/officeDocument/2006/relationships/image" Target="../media/image86.png"/><Relationship Id="rId1" Type="http://schemas.openxmlformats.org/officeDocument/2006/relationships/slideLayout" Target="../slideLayouts/slideLayout53.xml"/><Relationship Id="rId2" Type="http://schemas.openxmlformats.org/officeDocument/2006/relationships/notesSlide" Target="../notesSlides/notesSlide18.xml"/><Relationship Id="rId3" Type="http://schemas.openxmlformats.org/officeDocument/2006/relationships/hyperlink" Target="https://boldare.flydocument.com/view/c815d764fae4483f8679a6a44b4d3736/Sonnen_and_Boldare_Partnership_For_Bain.pdf" TargetMode="External"/><Relationship Id="rId4" Type="http://schemas.openxmlformats.org/officeDocument/2006/relationships/image" Target="../media/image79.png"/><Relationship Id="rId9" Type="http://schemas.openxmlformats.org/officeDocument/2006/relationships/hyperlink" Target="https://group.vattenfall.com/" TargetMode="External"/><Relationship Id="rId26" Type="http://schemas.openxmlformats.org/officeDocument/2006/relationships/hyperlink" Target="https://www.holidaytaxis.com/en/" TargetMode="External"/><Relationship Id="rId25" Type="http://schemas.openxmlformats.org/officeDocument/2006/relationships/image" Target="../media/image126.png"/><Relationship Id="rId28" Type="http://schemas.openxmlformats.org/officeDocument/2006/relationships/hyperlink" Target="https://www.boldare.com/work/" TargetMode="External"/><Relationship Id="rId27" Type="http://schemas.openxmlformats.org/officeDocument/2006/relationships/image" Target="../media/image89.png"/><Relationship Id="rId5" Type="http://schemas.openxmlformats.org/officeDocument/2006/relationships/image" Target="../media/image51.png"/><Relationship Id="rId6" Type="http://schemas.openxmlformats.org/officeDocument/2006/relationships/image" Target="../media/image61.png"/><Relationship Id="rId29" Type="http://schemas.openxmlformats.org/officeDocument/2006/relationships/hyperlink" Target="https://www.boldare.com/work/" TargetMode="External"/><Relationship Id="rId7" Type="http://schemas.openxmlformats.org/officeDocument/2006/relationships/image" Target="../media/image69.png"/><Relationship Id="rId8" Type="http://schemas.openxmlformats.org/officeDocument/2006/relationships/image" Target="../media/image76.png"/><Relationship Id="rId31" Type="http://schemas.openxmlformats.org/officeDocument/2006/relationships/image" Target="../media/image87.png"/><Relationship Id="rId30" Type="http://schemas.openxmlformats.org/officeDocument/2006/relationships/image" Target="../media/image38.png"/><Relationship Id="rId11" Type="http://schemas.openxmlformats.org/officeDocument/2006/relationships/hyperlink" Target="https://sonnen.de/" TargetMode="External"/><Relationship Id="rId33" Type="http://schemas.openxmlformats.org/officeDocument/2006/relationships/image" Target="../media/image90.png"/><Relationship Id="rId10" Type="http://schemas.openxmlformats.org/officeDocument/2006/relationships/image" Target="../media/image81.png"/><Relationship Id="rId32" Type="http://schemas.openxmlformats.org/officeDocument/2006/relationships/hyperlink" Target="https://boldare.flydocument.com/view/85765549797b4139b8c5e436463f548b/BlaBlaCar_and_Boldare_Partnership_For_Bain.pdf" TargetMode="External"/><Relationship Id="rId13" Type="http://schemas.openxmlformats.org/officeDocument/2006/relationships/hyperlink" Target="https://www.prisma-capacity.eu/" TargetMode="External"/><Relationship Id="rId12" Type="http://schemas.openxmlformats.org/officeDocument/2006/relationships/image" Target="../media/image77.png"/><Relationship Id="rId15" Type="http://schemas.openxmlformats.org/officeDocument/2006/relationships/image" Target="../media/image127.png"/><Relationship Id="rId14" Type="http://schemas.openxmlformats.org/officeDocument/2006/relationships/image" Target="../media/image78.png"/><Relationship Id="rId17" Type="http://schemas.openxmlformats.org/officeDocument/2006/relationships/image" Target="../media/image85.png"/><Relationship Id="rId16" Type="http://schemas.openxmlformats.org/officeDocument/2006/relationships/hyperlink" Target="https://agnitio.com/" TargetMode="External"/><Relationship Id="rId19" Type="http://schemas.openxmlformats.org/officeDocument/2006/relationships/image" Target="../media/image92.png"/><Relationship Id="rId18" Type="http://schemas.openxmlformats.org/officeDocument/2006/relationships/hyperlink" Target="http://virginradiooman.com/"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9.xml"/><Relationship Id="rId3" Type="http://schemas.openxmlformats.org/officeDocument/2006/relationships/image" Target="../media/image84.png"/><Relationship Id="rId4" Type="http://schemas.openxmlformats.org/officeDocument/2006/relationships/hyperlink" Target="https://boldare.flydocument.com/view/85765549797b4139b8c5e436463f548b/BlaBlaCar_and_Boldare_Partnership_For_Bain.p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0.xml"/><Relationship Id="rId3" Type="http://schemas.openxmlformats.org/officeDocument/2006/relationships/hyperlink" Target="https://boldare.flydocument.com/view/c815d764fae4483f8679a6a44b4d3736/Sonnen_and_Boldare_Partnership_For_Bain.pdf" TargetMode="External"/><Relationship Id="rId4" Type="http://schemas.openxmlformats.org/officeDocument/2006/relationships/image" Target="../media/image10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 Id="rId3" Type="http://schemas.openxmlformats.org/officeDocument/2006/relationships/image" Target="../media/image8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 Id="rId3" Type="http://schemas.openxmlformats.org/officeDocument/2006/relationships/hyperlink" Target="https://www.boldare.com/blog/event-storming-guide/"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5.xml"/><Relationship Id="rId3" Type="http://schemas.openxmlformats.org/officeDocument/2006/relationships/hyperlink" Target="https://www.scrum.org/resources/scrum-guide" TargetMode="External"/><Relationship Id="rId4" Type="http://schemas.openxmlformats.org/officeDocument/2006/relationships/hyperlink" Target="https://www.scrum.org/resources/scrum-guide"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8.xml"/><Relationship Id="rId3" Type="http://schemas.openxmlformats.org/officeDocument/2006/relationships/image" Target="../media/image8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3.xml"/><Relationship Id="rId3" Type="http://schemas.openxmlformats.org/officeDocument/2006/relationships/image" Target="../media/image42.png"/><Relationship Id="rId4" Type="http://schemas.openxmlformats.org/officeDocument/2006/relationships/hyperlink" Target="https://www.boldare.com/blog/the-story-of-boldare/" TargetMode="External"/><Relationship Id="rId9" Type="http://schemas.openxmlformats.org/officeDocument/2006/relationships/image" Target="../media/image38.png"/><Relationship Id="rId5" Type="http://schemas.openxmlformats.org/officeDocument/2006/relationships/hyperlink" Target="https://www.boldare.com/blog/the-story-of-boldare/" TargetMode="External"/><Relationship Id="rId6" Type="http://schemas.openxmlformats.org/officeDocument/2006/relationships/hyperlink" Target="https://www.boldare.com/blog/the-story-of-boldare/" TargetMode="External"/><Relationship Id="rId7" Type="http://schemas.openxmlformats.org/officeDocument/2006/relationships/hyperlink" Target="https://www.boldare.com/blog/the-story-of-boldare/" TargetMode="External"/><Relationship Id="rId8" Type="http://schemas.openxmlformats.org/officeDocument/2006/relationships/hyperlink" Target="https://www.boldare.com/blog/the-story-of-boldare/"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3.xml"/><Relationship Id="rId3" Type="http://schemas.openxmlformats.org/officeDocument/2006/relationships/image" Target="../media/image9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37.xml"/><Relationship Id="rId3" Type="http://schemas.openxmlformats.org/officeDocument/2006/relationships/image" Target="../media/image114.png"/><Relationship Id="rId4" Type="http://schemas.openxmlformats.org/officeDocument/2006/relationships/hyperlink" Target="https://xsolve.software/case-study/ios-app-for-blablacar-case-study/" TargetMode="External"/><Relationship Id="rId5" Type="http://schemas.openxmlformats.org/officeDocument/2006/relationships/hyperlink" Target="https://www.boldare.com/blog/case-study-ionoview/"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38.xml"/><Relationship Id="rId3" Type="http://schemas.openxmlformats.org/officeDocument/2006/relationships/hyperlink" Target="https://xsolve.software/case-study/ios-app-for-blablacar-case-study/" TargetMode="External"/><Relationship Id="rId4" Type="http://schemas.openxmlformats.org/officeDocument/2006/relationships/image" Target="../media/image94.png"/><Relationship Id="rId5" Type="http://schemas.openxmlformats.org/officeDocument/2006/relationships/hyperlink" Target="https://www.boldare.com/blog/case-study-tojjar/"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39.xml"/><Relationship Id="rId3" Type="http://schemas.openxmlformats.org/officeDocument/2006/relationships/hyperlink" Target="https://xsolve.software/case-study/ios-app-for-blablacar-case-study/" TargetMode="External"/><Relationship Id="rId4" Type="http://schemas.openxmlformats.org/officeDocument/2006/relationships/image" Target="../media/image95.png"/><Relationship Id="rId5" Type="http://schemas.openxmlformats.org/officeDocument/2006/relationships/image" Target="../media/image97.png"/><Relationship Id="rId6" Type="http://schemas.openxmlformats.org/officeDocument/2006/relationships/image" Target="../media/image96.png"/><Relationship Id="rId7" Type="http://schemas.openxmlformats.org/officeDocument/2006/relationships/hyperlink" Target="https://xsolve.software/case-study/ios-app-for-blablacar-case-study/"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4.xml"/><Relationship Id="rId3" Type="http://schemas.openxmlformats.org/officeDocument/2006/relationships/image" Target="../media/image39.png"/><Relationship Id="rId4" Type="http://schemas.openxmlformats.org/officeDocument/2006/relationships/image" Target="../media/image35.png"/><Relationship Id="rId5" Type="http://schemas.openxmlformats.org/officeDocument/2006/relationships/image" Target="../media/image37.png"/><Relationship Id="rId6" Type="http://schemas.openxmlformats.org/officeDocument/2006/relationships/image" Target="../media/image3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40.xml"/><Relationship Id="rId3" Type="http://schemas.openxmlformats.org/officeDocument/2006/relationships/image" Target="../media/image10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41.xml"/><Relationship Id="rId3" Type="http://schemas.openxmlformats.org/officeDocument/2006/relationships/image" Target="../media/image11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42.xml"/><Relationship Id="rId3" Type="http://schemas.openxmlformats.org/officeDocument/2006/relationships/image" Target="../media/image98.png"/><Relationship Id="rId4" Type="http://schemas.openxmlformats.org/officeDocument/2006/relationships/image" Target="../media/image103.png"/><Relationship Id="rId5" Type="http://schemas.openxmlformats.org/officeDocument/2006/relationships/image" Target="../media/image101.png"/><Relationship Id="rId6" Type="http://schemas.openxmlformats.org/officeDocument/2006/relationships/hyperlink" Target="https://www.behance.net/gallery/89359501/Workroom-app"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43.xml"/><Relationship Id="rId3" Type="http://schemas.openxmlformats.org/officeDocument/2006/relationships/image" Target="../media/image116.png"/><Relationship Id="rId4" Type="http://schemas.openxmlformats.org/officeDocument/2006/relationships/hyperlink" Target="https://www.boldare.com/blog/case-study-polco/"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44.xml"/><Relationship Id="rId3" Type="http://schemas.openxmlformats.org/officeDocument/2006/relationships/hyperlink" Target="https://www.boldare.com/work/case-study-sonnen/" TargetMode="External"/><Relationship Id="rId4" Type="http://schemas.openxmlformats.org/officeDocument/2006/relationships/image" Target="../media/image107.png"/><Relationship Id="rId5" Type="http://schemas.openxmlformats.org/officeDocument/2006/relationships/image" Target="../media/image99.png"/><Relationship Id="rId6" Type="http://schemas.openxmlformats.org/officeDocument/2006/relationships/image" Target="../media/image108.png"/><Relationship Id="rId7" Type="http://schemas.openxmlformats.org/officeDocument/2006/relationships/image" Target="../media/image111.png"/><Relationship Id="rId8" Type="http://schemas.openxmlformats.org/officeDocument/2006/relationships/image" Target="../media/image12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image" Target="../media/image106.png"/><Relationship Id="rId4" Type="http://schemas.openxmlformats.org/officeDocument/2006/relationships/hyperlink" Target="https://xsolve.software/case-study/ios-app-for-blablacar-case-study/" TargetMode="External"/><Relationship Id="rId5" Type="http://schemas.openxmlformats.org/officeDocument/2006/relationships/image" Target="../media/image105.png"/><Relationship Id="rId6" Type="http://schemas.openxmlformats.org/officeDocument/2006/relationships/image" Target="../media/image10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 Id="rId3" Type="http://schemas.openxmlformats.org/officeDocument/2006/relationships/hyperlink" Target="https://xsolve.software/case-study/ios-app-for-blablacar-case-study/"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 Id="rId3" Type="http://schemas.openxmlformats.org/officeDocument/2006/relationships/image" Target="../media/image110.png"/><Relationship Id="rId4" Type="http://schemas.openxmlformats.org/officeDocument/2006/relationships/hyperlink" Target="https://boldare.flydocument.com/view/85765549797b4139b8c5e436463f548b/BlaBlaCar_and_Boldare_Partnership_For_Bain.pdf"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48.xml"/><Relationship Id="rId3" Type="http://schemas.openxmlformats.org/officeDocument/2006/relationships/image" Target="../media/image124.png"/><Relationship Id="rId4" Type="http://schemas.openxmlformats.org/officeDocument/2006/relationships/hyperlink" Target="https://dribbble.com/Boldare" TargetMode="External"/><Relationship Id="rId9" Type="http://schemas.openxmlformats.org/officeDocument/2006/relationships/image" Target="../media/image117.png"/><Relationship Id="rId5" Type="http://schemas.openxmlformats.org/officeDocument/2006/relationships/image" Target="../media/image125.png"/><Relationship Id="rId6" Type="http://schemas.openxmlformats.org/officeDocument/2006/relationships/hyperlink" Target="https://dribbble.com/Boldare" TargetMode="External"/><Relationship Id="rId7" Type="http://schemas.openxmlformats.org/officeDocument/2006/relationships/image" Target="../media/image109.png"/><Relationship Id="rId8" Type="http://schemas.openxmlformats.org/officeDocument/2006/relationships/hyperlink" Target="https://www.behance.net/boldare" TargetMode="External"/><Relationship Id="rId11" Type="http://schemas.openxmlformats.org/officeDocument/2006/relationships/image" Target="../media/image112.png"/><Relationship Id="rId10" Type="http://schemas.openxmlformats.org/officeDocument/2006/relationships/hyperlink" Target="https://www.behance.net/boldare" TargetMode="External"/><Relationship Id="rId13" Type="http://schemas.openxmlformats.org/officeDocument/2006/relationships/image" Target="../media/image113.png"/><Relationship Id="rId12" Type="http://schemas.openxmlformats.org/officeDocument/2006/relationships/hyperlink" Target="https://www.behance.net/boldare" TargetMode="External"/><Relationship Id="rId14" Type="http://schemas.openxmlformats.org/officeDocument/2006/relationships/hyperlink" Target="https://dribbble.com/Boldare"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49.xml"/><Relationship Id="rId3" Type="http://schemas.openxmlformats.org/officeDocument/2006/relationships/image" Target="../media/image121.png"/><Relationship Id="rId4" Type="http://schemas.openxmlformats.org/officeDocument/2006/relationships/image" Target="../media/image120.png"/><Relationship Id="rId5" Type="http://schemas.openxmlformats.org/officeDocument/2006/relationships/image" Target="../media/image119.png"/><Relationship Id="rId6" Type="http://schemas.openxmlformats.org/officeDocument/2006/relationships/image" Target="../media/image1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5.xml"/><Relationship Id="rId3" Type="http://schemas.openxmlformats.org/officeDocument/2006/relationships/image" Target="../media/image4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50.xml"/><Relationship Id="rId3" Type="http://schemas.openxmlformats.org/officeDocument/2006/relationships/image" Target="../media/image1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6.xml"/><Relationship Id="rId3" Type="http://schemas.openxmlformats.org/officeDocument/2006/relationships/hyperlink" Target="https://www.boldare.com/work/" TargetMode="External"/><Relationship Id="rId4" Type="http://schemas.openxmlformats.org/officeDocument/2006/relationships/hyperlink" Target="https://clutch.co/profile/boldare" TargetMode="External"/><Relationship Id="rId5" Type="http://schemas.openxmlformats.org/officeDocument/2006/relationships/hyperlink" Target="https://www.awwwards.com/Boldare/" TargetMode="External"/><Relationship Id="rId6" Type="http://schemas.openxmlformats.org/officeDocument/2006/relationships/hyperlink" Target="https://www.boldare.com/blog/the-story-of-boldare/"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7.xml"/><Relationship Id="rId3" Type="http://schemas.openxmlformats.org/officeDocument/2006/relationships/image" Target="../media/image4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8.xml"/><Relationship Id="rId3" Type="http://schemas.openxmlformats.org/officeDocument/2006/relationships/image" Target="../media/image6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9.xml"/><Relationship Id="rId3"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86"/>
          <p:cNvSpPr/>
          <p:nvPr/>
        </p:nvSpPr>
        <p:spPr>
          <a:xfrm>
            <a:off x="75" y="0"/>
            <a:ext cx="4572000" cy="550500"/>
          </a:xfrm>
          <a:prstGeom prst="rect">
            <a:avLst/>
          </a:prstGeom>
          <a:solidFill>
            <a:srgbClr val="2424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5" name="Google Shape;425;p86"/>
          <p:cNvPicPr preferRelativeResize="0"/>
          <p:nvPr/>
        </p:nvPicPr>
        <p:blipFill>
          <a:blip r:embed="rId3">
            <a:alphaModFix/>
          </a:blip>
          <a:stretch>
            <a:fillRect/>
          </a:stretch>
        </p:blipFill>
        <p:spPr>
          <a:xfrm>
            <a:off x="-8" y="0"/>
            <a:ext cx="9144008" cy="5143500"/>
          </a:xfrm>
          <a:prstGeom prst="rect">
            <a:avLst/>
          </a:prstGeom>
          <a:noFill/>
          <a:ln>
            <a:noFill/>
          </a:ln>
        </p:spPr>
      </p:pic>
      <p:sp>
        <p:nvSpPr>
          <p:cNvPr id="426" name="Google Shape;426;p86"/>
          <p:cNvSpPr txBox="1"/>
          <p:nvPr>
            <p:ph idx="4294967295" type="ctrTitle"/>
          </p:nvPr>
        </p:nvSpPr>
        <p:spPr>
          <a:xfrm>
            <a:off x="5910175" y="1354725"/>
            <a:ext cx="2486700" cy="126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sz="2000">
                <a:solidFill>
                  <a:srgbClr val="242424"/>
                </a:solidFill>
                <a:latin typeface="Montserrat Black"/>
                <a:ea typeface="Montserrat Black"/>
                <a:cs typeface="Montserrat Black"/>
                <a:sym typeface="Montserrat Black"/>
              </a:rPr>
              <a:t>Product</a:t>
            </a:r>
            <a:endParaRPr sz="2000">
              <a:solidFill>
                <a:srgbClr val="242424"/>
              </a:solidFill>
              <a:latin typeface="Montserrat Black"/>
              <a:ea typeface="Montserrat Black"/>
              <a:cs typeface="Montserrat Black"/>
              <a:sym typeface="Montserrat Black"/>
            </a:endParaRPr>
          </a:p>
          <a:p>
            <a:pPr indent="0" lvl="0" marL="0" rtl="0" algn="l">
              <a:spcBef>
                <a:spcPts val="0"/>
              </a:spcBef>
              <a:spcAft>
                <a:spcPts val="0"/>
              </a:spcAft>
              <a:buNone/>
            </a:pPr>
            <a:r>
              <a:rPr lang="pl" sz="2000">
                <a:solidFill>
                  <a:srgbClr val="242424"/>
                </a:solidFill>
                <a:latin typeface="Montserrat Black"/>
                <a:ea typeface="Montserrat Black"/>
                <a:cs typeface="Montserrat Black"/>
                <a:sym typeface="Montserrat Black"/>
              </a:rPr>
              <a:t>Design and Development Company</a:t>
            </a:r>
            <a:endParaRPr sz="2000">
              <a:solidFill>
                <a:srgbClr val="242424"/>
              </a:solidFill>
              <a:latin typeface="Montserrat Black"/>
              <a:ea typeface="Montserrat Black"/>
              <a:cs typeface="Montserrat Black"/>
              <a:sym typeface="Montserrat Black"/>
            </a:endParaRPr>
          </a:p>
          <a:p>
            <a:pPr indent="0" lvl="0" marL="0" rtl="0" algn="l">
              <a:spcBef>
                <a:spcPts val="0"/>
              </a:spcBef>
              <a:spcAft>
                <a:spcPts val="0"/>
              </a:spcAft>
              <a:buNone/>
            </a:pPr>
            <a:r>
              <a:t/>
            </a:r>
            <a:endParaRPr sz="2200">
              <a:solidFill>
                <a:srgbClr val="242424"/>
              </a:solidFill>
              <a:latin typeface="Montserrat Black"/>
              <a:ea typeface="Montserrat Black"/>
              <a:cs typeface="Montserrat Black"/>
              <a:sym typeface="Montserrat Black"/>
            </a:endParaRPr>
          </a:p>
        </p:txBody>
      </p:sp>
      <p:pic>
        <p:nvPicPr>
          <p:cNvPr id="427" name="Google Shape;427;p86"/>
          <p:cNvPicPr preferRelativeResize="0"/>
          <p:nvPr/>
        </p:nvPicPr>
        <p:blipFill>
          <a:blip r:embed="rId4">
            <a:alphaModFix/>
          </a:blip>
          <a:stretch>
            <a:fillRect/>
          </a:stretch>
        </p:blipFill>
        <p:spPr>
          <a:xfrm>
            <a:off x="6037603" y="976652"/>
            <a:ext cx="867450" cy="1179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95"/>
          <p:cNvSpPr txBox="1"/>
          <p:nvPr/>
        </p:nvSpPr>
        <p:spPr>
          <a:xfrm>
            <a:off x="1061400" y="1102175"/>
            <a:ext cx="2216400" cy="181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7600">
                <a:solidFill>
                  <a:srgbClr val="E4EEF3"/>
                </a:solidFill>
                <a:latin typeface="Montserrat Black"/>
                <a:ea typeface="Montserrat Black"/>
                <a:cs typeface="Montserrat Black"/>
                <a:sym typeface="Montserrat Black"/>
              </a:rPr>
              <a:t>02.</a:t>
            </a:r>
            <a:endParaRPr sz="7600">
              <a:solidFill>
                <a:srgbClr val="E4EEF3"/>
              </a:solidFill>
              <a:latin typeface="Montserrat Black"/>
              <a:ea typeface="Montserrat Black"/>
              <a:cs typeface="Montserrat Black"/>
              <a:sym typeface="Montserrat Black"/>
            </a:endParaRPr>
          </a:p>
        </p:txBody>
      </p:sp>
      <p:sp>
        <p:nvSpPr>
          <p:cNvPr id="584" name="Google Shape;584;p95"/>
          <p:cNvSpPr txBox="1"/>
          <p:nvPr/>
        </p:nvSpPr>
        <p:spPr>
          <a:xfrm>
            <a:off x="1061400" y="935175"/>
            <a:ext cx="1956600" cy="817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pl" sz="2800">
                <a:solidFill>
                  <a:srgbClr val="242424"/>
                </a:solidFill>
                <a:latin typeface="Montserrat Black"/>
                <a:ea typeface="Montserrat Black"/>
                <a:cs typeface="Montserrat Black"/>
                <a:sym typeface="Montserrat Black"/>
              </a:rPr>
              <a:t>Revenue</a:t>
            </a:r>
            <a:endParaRPr sz="2400">
              <a:solidFill>
                <a:srgbClr val="242424"/>
              </a:solidFill>
              <a:latin typeface="Montserrat Black"/>
              <a:ea typeface="Montserrat Black"/>
              <a:cs typeface="Montserrat Black"/>
              <a:sym typeface="Montserrat Black"/>
            </a:endParaRPr>
          </a:p>
        </p:txBody>
      </p:sp>
      <p:sp>
        <p:nvSpPr>
          <p:cNvPr id="585" name="Google Shape;585;p95"/>
          <p:cNvSpPr txBox="1"/>
          <p:nvPr/>
        </p:nvSpPr>
        <p:spPr>
          <a:xfrm>
            <a:off x="7536375" y="850625"/>
            <a:ext cx="1184400" cy="484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pl">
                <a:latin typeface="Montserrat"/>
                <a:ea typeface="Montserrat"/>
                <a:cs typeface="Montserrat"/>
                <a:sym typeface="Montserrat"/>
              </a:rPr>
              <a:t>2019/2020</a:t>
            </a:r>
            <a:endParaRPr b="1">
              <a:latin typeface="Montserrat"/>
              <a:ea typeface="Montserrat"/>
              <a:cs typeface="Montserrat"/>
              <a:sym typeface="Montserrat"/>
            </a:endParaRPr>
          </a:p>
        </p:txBody>
      </p:sp>
      <p:sp>
        <p:nvSpPr>
          <p:cNvPr id="586" name="Google Shape;586;p95"/>
          <p:cNvSpPr txBox="1"/>
          <p:nvPr/>
        </p:nvSpPr>
        <p:spPr>
          <a:xfrm>
            <a:off x="1061400" y="2480325"/>
            <a:ext cx="2043000" cy="30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l">
                <a:solidFill>
                  <a:schemeClr val="dk1"/>
                </a:solidFill>
                <a:latin typeface="Montserrat"/>
                <a:ea typeface="Montserrat"/>
                <a:cs typeface="Montserrat"/>
                <a:sym typeface="Montserrat"/>
              </a:rPr>
              <a:t>Most of Boldare revenue comes from maturing products</a:t>
            </a:r>
            <a:endParaRPr b="1">
              <a:latin typeface="Montserrat"/>
              <a:ea typeface="Montserrat"/>
              <a:cs typeface="Montserrat"/>
              <a:sym typeface="Montserrat"/>
            </a:endParaRPr>
          </a:p>
        </p:txBody>
      </p:sp>
      <p:sp>
        <p:nvSpPr>
          <p:cNvPr id="587" name="Google Shape;587;p95"/>
          <p:cNvSpPr txBox="1"/>
          <p:nvPr>
            <p:ph idx="12" type="sldNum"/>
          </p:nvPr>
        </p:nvSpPr>
        <p:spPr>
          <a:xfrm>
            <a:off x="8472458" y="47203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l"/>
              <a:t>‹#›</a:t>
            </a:fld>
            <a:endParaRPr/>
          </a:p>
        </p:txBody>
      </p:sp>
      <p:pic>
        <p:nvPicPr>
          <p:cNvPr id="588" name="Google Shape;588;p95"/>
          <p:cNvPicPr preferRelativeResize="0"/>
          <p:nvPr/>
        </p:nvPicPr>
        <p:blipFill>
          <a:blip r:embed="rId3">
            <a:alphaModFix/>
          </a:blip>
          <a:stretch>
            <a:fillRect/>
          </a:stretch>
        </p:blipFill>
        <p:spPr>
          <a:xfrm>
            <a:off x="5075925" y="1863475"/>
            <a:ext cx="2987420" cy="2856900"/>
          </a:xfrm>
          <a:prstGeom prst="rect">
            <a:avLst/>
          </a:prstGeom>
          <a:noFill/>
          <a:ln>
            <a:noFill/>
          </a:ln>
        </p:spPr>
      </p:pic>
      <p:sp>
        <p:nvSpPr>
          <p:cNvPr id="589" name="Google Shape;589;p95"/>
          <p:cNvSpPr txBox="1"/>
          <p:nvPr/>
        </p:nvSpPr>
        <p:spPr>
          <a:xfrm>
            <a:off x="3586875" y="4455400"/>
            <a:ext cx="22164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l" sz="900">
                <a:latin typeface="Montserrat Medium"/>
                <a:ea typeface="Montserrat Medium"/>
                <a:cs typeface="Montserrat Medium"/>
                <a:sym typeface="Montserrat Medium"/>
              </a:rPr>
              <a:t>Product-Market Fit + Scaling</a:t>
            </a:r>
            <a:r>
              <a:rPr lang="pl" sz="900">
                <a:latin typeface="Montserrat Medium"/>
                <a:ea typeface="Montserrat Medium"/>
                <a:cs typeface="Montserrat Medium"/>
                <a:sym typeface="Montserrat Medium"/>
              </a:rPr>
              <a:t> (64%)</a:t>
            </a:r>
            <a:endParaRPr sz="900">
              <a:latin typeface="Montserrat Medium"/>
              <a:ea typeface="Montserrat Medium"/>
              <a:cs typeface="Montserrat Medium"/>
              <a:sym typeface="Montserrat Medium"/>
            </a:endParaRPr>
          </a:p>
        </p:txBody>
      </p:sp>
      <p:sp>
        <p:nvSpPr>
          <p:cNvPr id="590" name="Google Shape;590;p95"/>
          <p:cNvSpPr txBox="1"/>
          <p:nvPr/>
        </p:nvSpPr>
        <p:spPr>
          <a:xfrm>
            <a:off x="5491825" y="1416950"/>
            <a:ext cx="22164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l" sz="900">
                <a:latin typeface="Montserrat Medium"/>
                <a:ea typeface="Montserrat Medium"/>
                <a:cs typeface="Montserrat Medium"/>
                <a:sym typeface="Montserrat Medium"/>
              </a:rPr>
              <a:t>Other</a:t>
            </a:r>
            <a:r>
              <a:rPr lang="pl" sz="900">
                <a:latin typeface="Montserrat Medium"/>
                <a:ea typeface="Montserrat Medium"/>
                <a:cs typeface="Montserrat Medium"/>
                <a:sym typeface="Montserrat Medium"/>
              </a:rPr>
              <a:t> + Prototyping (3%)</a:t>
            </a:r>
            <a:endParaRPr sz="900">
              <a:latin typeface="Montserrat Medium"/>
              <a:ea typeface="Montserrat Medium"/>
              <a:cs typeface="Montserrat Medium"/>
              <a:sym typeface="Montserrat Medium"/>
            </a:endParaRPr>
          </a:p>
        </p:txBody>
      </p:sp>
      <p:sp>
        <p:nvSpPr>
          <p:cNvPr id="591" name="Google Shape;591;p95"/>
          <p:cNvSpPr txBox="1"/>
          <p:nvPr/>
        </p:nvSpPr>
        <p:spPr>
          <a:xfrm>
            <a:off x="7812975" y="2282925"/>
            <a:ext cx="8619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l" sz="900">
                <a:latin typeface="Montserrat Medium"/>
                <a:ea typeface="Montserrat Medium"/>
                <a:cs typeface="Montserrat Medium"/>
                <a:sym typeface="Montserrat Medium"/>
              </a:rPr>
              <a:t>MVP (33%)</a:t>
            </a:r>
            <a:endParaRPr sz="900">
              <a:latin typeface="Montserrat Medium"/>
              <a:ea typeface="Montserrat Medium"/>
              <a:cs typeface="Montserrat Medium"/>
              <a:sym typeface="Montserrat Medium"/>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595" name="Shape 595"/>
        <p:cNvGrpSpPr/>
        <p:nvPr/>
      </p:nvGrpSpPr>
      <p:grpSpPr>
        <a:xfrm>
          <a:off x="0" y="0"/>
          <a:ext cx="0" cy="0"/>
          <a:chOff x="0" y="0"/>
          <a:chExt cx="0" cy="0"/>
        </a:xfrm>
      </p:grpSpPr>
      <p:pic>
        <p:nvPicPr>
          <p:cNvPr id="596" name="Google Shape;596;p96"/>
          <p:cNvPicPr preferRelativeResize="0"/>
          <p:nvPr/>
        </p:nvPicPr>
        <p:blipFill rotWithShape="1">
          <a:blip r:embed="rId3">
            <a:alphaModFix/>
          </a:blip>
          <a:srcRect b="56427" l="0" r="67649" t="0"/>
          <a:stretch/>
        </p:blipFill>
        <p:spPr>
          <a:xfrm>
            <a:off x="6387588" y="4231301"/>
            <a:ext cx="1088624" cy="454974"/>
          </a:xfrm>
          <a:prstGeom prst="rect">
            <a:avLst/>
          </a:prstGeom>
          <a:noFill/>
          <a:ln>
            <a:noFill/>
          </a:ln>
        </p:spPr>
      </p:pic>
      <p:pic>
        <p:nvPicPr>
          <p:cNvPr id="597" name="Google Shape;597;p96"/>
          <p:cNvPicPr preferRelativeResize="0"/>
          <p:nvPr/>
        </p:nvPicPr>
        <p:blipFill>
          <a:blip r:embed="rId4">
            <a:alphaModFix/>
          </a:blip>
          <a:stretch>
            <a:fillRect/>
          </a:stretch>
        </p:blipFill>
        <p:spPr>
          <a:xfrm>
            <a:off x="869200" y="555105"/>
            <a:ext cx="1547999" cy="1548673"/>
          </a:xfrm>
          <a:prstGeom prst="rect">
            <a:avLst/>
          </a:prstGeom>
          <a:noFill/>
          <a:ln>
            <a:noFill/>
          </a:ln>
        </p:spPr>
      </p:pic>
      <p:sp>
        <p:nvSpPr>
          <p:cNvPr id="598" name="Google Shape;598;p96"/>
          <p:cNvSpPr/>
          <p:nvPr/>
        </p:nvSpPr>
        <p:spPr>
          <a:xfrm>
            <a:off x="2417188" y="565853"/>
            <a:ext cx="98400" cy="1548600"/>
          </a:xfrm>
          <a:prstGeom prst="rect">
            <a:avLst/>
          </a:prstGeom>
          <a:solidFill>
            <a:srgbClr val="F1D6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99" name="Google Shape;599;p96"/>
          <p:cNvPicPr preferRelativeResize="0"/>
          <p:nvPr/>
        </p:nvPicPr>
        <p:blipFill>
          <a:blip r:embed="rId5">
            <a:alphaModFix/>
          </a:blip>
          <a:stretch>
            <a:fillRect/>
          </a:stretch>
        </p:blipFill>
        <p:spPr>
          <a:xfrm>
            <a:off x="2515575" y="593550"/>
            <a:ext cx="3600001" cy="3239999"/>
          </a:xfrm>
          <a:prstGeom prst="rect">
            <a:avLst/>
          </a:prstGeom>
          <a:noFill/>
          <a:ln>
            <a:noFill/>
          </a:ln>
        </p:spPr>
      </p:pic>
      <p:cxnSp>
        <p:nvCxnSpPr>
          <p:cNvPr id="600" name="Google Shape;600;p96"/>
          <p:cNvCxnSpPr/>
          <p:nvPr/>
        </p:nvCxnSpPr>
        <p:spPr>
          <a:xfrm>
            <a:off x="2417188" y="573950"/>
            <a:ext cx="6221700" cy="2400"/>
          </a:xfrm>
          <a:prstGeom prst="straightConnector1">
            <a:avLst/>
          </a:prstGeom>
          <a:noFill/>
          <a:ln cap="flat" cmpd="sng" w="38100">
            <a:solidFill>
              <a:srgbClr val="F1D624"/>
            </a:solidFill>
            <a:prstDash val="solid"/>
            <a:round/>
            <a:headEnd len="med" w="med" type="none"/>
            <a:tailEnd len="med" w="med" type="none"/>
          </a:ln>
        </p:spPr>
      </p:cxnSp>
      <p:graphicFrame>
        <p:nvGraphicFramePr>
          <p:cNvPr id="601" name="Google Shape;601;p96"/>
          <p:cNvGraphicFramePr/>
          <p:nvPr/>
        </p:nvGraphicFramePr>
        <p:xfrm>
          <a:off x="6225950" y="668100"/>
          <a:ext cx="3000000" cy="3000000"/>
        </p:xfrm>
        <a:graphic>
          <a:graphicData uri="http://schemas.openxmlformats.org/drawingml/2006/table">
            <a:tbl>
              <a:tblPr>
                <a:noFill/>
                <a:tableStyleId>{A2F7F07A-340F-4F4E-AF85-CEB82BE125E5}</a:tableStyleId>
              </a:tblPr>
              <a:tblGrid>
                <a:gridCol w="2413000"/>
              </a:tblGrid>
              <a:tr h="653750">
                <a:tc>
                  <a:txBody>
                    <a:bodyPr/>
                    <a:lstStyle/>
                    <a:p>
                      <a:pPr indent="0" lvl="0" marL="0" rtl="0" algn="l">
                        <a:lnSpc>
                          <a:spcPct val="115000"/>
                        </a:lnSpc>
                        <a:spcBef>
                          <a:spcPts val="0"/>
                        </a:spcBef>
                        <a:spcAft>
                          <a:spcPts val="0"/>
                        </a:spcAft>
                        <a:buNone/>
                      </a:pPr>
                      <a:r>
                        <a:rPr b="1" lang="pl" sz="800">
                          <a:solidFill>
                            <a:schemeClr val="dk1"/>
                          </a:solidFill>
                          <a:latin typeface="Montserrat"/>
                          <a:ea typeface="Montserrat"/>
                          <a:cs typeface="Montserrat"/>
                          <a:sym typeface="Montserrat"/>
                        </a:rPr>
                        <a:t>Team size: </a:t>
                      </a:r>
                      <a:r>
                        <a:rPr lang="pl" sz="800">
                          <a:solidFill>
                            <a:schemeClr val="dk1"/>
                          </a:solidFill>
                          <a:latin typeface="Montserrat"/>
                          <a:ea typeface="Montserrat"/>
                          <a:cs typeface="Montserrat"/>
                          <a:sym typeface="Montserrat"/>
                        </a:rPr>
                        <a:t>2-3 members</a:t>
                      </a:r>
                      <a:endParaRPr sz="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b="1" lang="pl" sz="800">
                          <a:solidFill>
                            <a:schemeClr val="dk1"/>
                          </a:solidFill>
                          <a:latin typeface="Montserrat"/>
                          <a:ea typeface="Montserrat"/>
                          <a:cs typeface="Montserrat"/>
                          <a:sym typeface="Montserrat"/>
                        </a:rPr>
                        <a:t>Timeline: </a:t>
                      </a:r>
                      <a:r>
                        <a:rPr lang="pl" sz="800">
                          <a:solidFill>
                            <a:schemeClr val="dk1"/>
                          </a:solidFill>
                          <a:latin typeface="Montserrat"/>
                          <a:ea typeface="Montserrat"/>
                          <a:cs typeface="Montserrat"/>
                          <a:sym typeface="Montserrat"/>
                        </a:rPr>
                        <a:t>1-2 weeks</a:t>
                      </a:r>
                      <a:endParaRPr sz="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800">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pl" sz="800" u="sng">
                          <a:solidFill>
                            <a:srgbClr val="6652E4"/>
                          </a:solidFill>
                          <a:latin typeface="Montserrat"/>
                          <a:ea typeface="Montserrat"/>
                          <a:cs typeface="Montserrat"/>
                          <a:sym typeface="Montserrat"/>
                          <a:hlinkClick r:id="rId6">
                            <a:extLst>
                              <a:ext uri="{A12FA001-AC4F-418D-AE19-62706E023703}">
                                <ahyp:hlinkClr val="tx"/>
                              </a:ext>
                            </a:extLst>
                          </a:hlinkClick>
                        </a:rPr>
                        <a:t>Predictive Maintenance App </a:t>
                      </a:r>
                      <a:br>
                        <a:rPr lang="pl" sz="800" u="sng">
                          <a:solidFill>
                            <a:srgbClr val="6652E4"/>
                          </a:solidFill>
                          <a:latin typeface="Montserrat"/>
                          <a:ea typeface="Montserrat"/>
                          <a:cs typeface="Montserrat"/>
                          <a:sym typeface="Montserrat"/>
                          <a:hlinkClick r:id="rId7">
                            <a:extLst>
                              <a:ext uri="{A12FA001-AC4F-418D-AE19-62706E023703}">
                                <ahyp:hlinkClr val="tx"/>
                              </a:ext>
                            </a:extLst>
                          </a:hlinkClick>
                        </a:rPr>
                      </a:br>
                      <a:r>
                        <a:rPr lang="pl" sz="800" u="sng">
                          <a:solidFill>
                            <a:srgbClr val="6652E4"/>
                          </a:solidFill>
                          <a:latin typeface="Montserrat"/>
                          <a:ea typeface="Montserrat"/>
                          <a:cs typeface="Montserrat"/>
                          <a:sym typeface="Montserrat"/>
                          <a:hlinkClick r:id="rId8">
                            <a:extLst>
                              <a:ext uri="{A12FA001-AC4F-418D-AE19-62706E023703}">
                                <ahyp:hlinkClr val="tx"/>
                              </a:ext>
                            </a:extLst>
                          </a:hlinkClick>
                        </a:rPr>
                        <a:t>Case Study</a:t>
                      </a:r>
                      <a:endParaRPr sz="800">
                        <a:solidFill>
                          <a:srgbClr val="6652E4"/>
                        </a:solidFill>
                        <a:latin typeface="Montserrat"/>
                        <a:ea typeface="Montserrat"/>
                        <a:cs typeface="Montserrat"/>
                        <a:sym typeface="Montserrat"/>
                      </a:endParaRPr>
                    </a:p>
                  </a:txBody>
                  <a:tcPr marT="91425" marB="91425" marR="234000" marL="234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77600">
                <a:tc>
                  <a:txBody>
                    <a:bodyPr/>
                    <a:lstStyle/>
                    <a:p>
                      <a:pPr indent="0" lvl="0" marL="0" rtl="0" algn="l">
                        <a:lnSpc>
                          <a:spcPct val="115000"/>
                        </a:lnSpc>
                        <a:spcBef>
                          <a:spcPts val="0"/>
                        </a:spcBef>
                        <a:spcAft>
                          <a:spcPts val="0"/>
                        </a:spcAft>
                        <a:buNone/>
                      </a:pPr>
                      <a:r>
                        <a:t/>
                      </a:r>
                      <a:endParaRPr sz="1000">
                        <a:solidFill>
                          <a:srgbClr val="6652E4"/>
                        </a:solidFill>
                        <a:latin typeface="Montserrat"/>
                        <a:ea typeface="Montserrat"/>
                        <a:cs typeface="Montserrat"/>
                        <a:sym typeface="Montserrat"/>
                      </a:endParaRPr>
                    </a:p>
                  </a:txBody>
                  <a:tcPr marT="91425" marB="91425" marR="198000" marL="19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602" name="Google Shape;602;p96"/>
          <p:cNvSpPr txBox="1"/>
          <p:nvPr/>
        </p:nvSpPr>
        <p:spPr>
          <a:xfrm>
            <a:off x="6376275" y="1821238"/>
            <a:ext cx="2173500" cy="57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pl" sz="800">
                <a:solidFill>
                  <a:schemeClr val="dk1"/>
                </a:solidFill>
                <a:highlight>
                  <a:srgbClr val="FFFFFF"/>
                </a:highlight>
                <a:latin typeface="Montserrat"/>
                <a:ea typeface="Montserrat"/>
                <a:cs typeface="Montserrat"/>
                <a:sym typeface="Montserrat"/>
              </a:rPr>
              <a:t>Delivery: </a:t>
            </a:r>
            <a:r>
              <a:rPr lang="pl" sz="800">
                <a:solidFill>
                  <a:schemeClr val="dk1"/>
                </a:solidFill>
                <a:highlight>
                  <a:srgbClr val="FFFFFF"/>
                </a:highlight>
                <a:latin typeface="Montserrat"/>
                <a:ea typeface="Montserrat"/>
                <a:cs typeface="Montserrat"/>
                <a:sym typeface="Montserrat"/>
              </a:rPr>
              <a:t>1-2 weeks</a:t>
            </a:r>
            <a:br>
              <a:rPr lang="pl" sz="800">
                <a:solidFill>
                  <a:schemeClr val="dk1"/>
                </a:solidFill>
                <a:highlight>
                  <a:srgbClr val="FFFFFF"/>
                </a:highlight>
                <a:latin typeface="Montserrat"/>
                <a:ea typeface="Montserrat"/>
                <a:cs typeface="Montserrat"/>
                <a:sym typeface="Montserrat"/>
              </a:rPr>
            </a:br>
            <a:r>
              <a:rPr b="1" lang="pl" sz="800">
                <a:solidFill>
                  <a:schemeClr val="dk1"/>
                </a:solidFill>
                <a:highlight>
                  <a:srgbClr val="FFFFFF"/>
                </a:highlight>
                <a:latin typeface="Montserrat"/>
                <a:ea typeface="Montserrat"/>
                <a:cs typeface="Montserrat"/>
                <a:sym typeface="Montserrat"/>
              </a:rPr>
              <a:t>Processes: </a:t>
            </a:r>
            <a:r>
              <a:rPr lang="pl" sz="800">
                <a:solidFill>
                  <a:schemeClr val="dk1"/>
                </a:solidFill>
                <a:highlight>
                  <a:srgbClr val="FFFFFF"/>
                </a:highlight>
                <a:latin typeface="Montserrat"/>
                <a:ea typeface="Montserrat"/>
                <a:cs typeface="Montserrat"/>
                <a:sym typeface="Montserrat"/>
              </a:rPr>
              <a:t> Design Sprints, Design Thinking, Agile/Scrum</a:t>
            </a:r>
            <a:br>
              <a:rPr lang="pl" sz="800">
                <a:solidFill>
                  <a:schemeClr val="dk1"/>
                </a:solidFill>
                <a:highlight>
                  <a:srgbClr val="FFFFFF"/>
                </a:highlight>
                <a:latin typeface="Montserrat"/>
                <a:ea typeface="Montserrat"/>
                <a:cs typeface="Montserrat"/>
                <a:sym typeface="Montserrat"/>
              </a:rPr>
            </a:br>
            <a:r>
              <a:rPr b="1" lang="pl" sz="800">
                <a:solidFill>
                  <a:schemeClr val="dk1"/>
                </a:solidFill>
                <a:highlight>
                  <a:srgbClr val="FFFFFF"/>
                </a:highlight>
                <a:latin typeface="Montserrat"/>
                <a:ea typeface="Montserrat"/>
                <a:cs typeface="Montserrat"/>
                <a:sym typeface="Montserrat"/>
              </a:rPr>
              <a:t>Outputs: </a:t>
            </a:r>
            <a:r>
              <a:rPr lang="pl" sz="800">
                <a:solidFill>
                  <a:schemeClr val="dk1"/>
                </a:solidFill>
                <a:highlight>
                  <a:srgbClr val="FFFFFF"/>
                </a:highlight>
                <a:latin typeface="Montserrat"/>
                <a:ea typeface="Montserrat"/>
                <a:cs typeface="Montserrat"/>
                <a:sym typeface="Montserrat"/>
              </a:rPr>
              <a:t>A</a:t>
            </a:r>
            <a:r>
              <a:rPr lang="pl" sz="800">
                <a:solidFill>
                  <a:schemeClr val="dk1"/>
                </a:solidFill>
                <a:highlight>
                  <a:srgbClr val="FFFFFF"/>
                </a:highlight>
                <a:latin typeface="Montserrat"/>
                <a:ea typeface="Montserrat"/>
                <a:cs typeface="Montserrat"/>
                <a:sym typeface="Montserrat"/>
              </a:rPr>
              <a:t> clickable prototype ready for testing</a:t>
            </a:r>
            <a:endParaRPr sz="800">
              <a:solidFill>
                <a:schemeClr val="dk1"/>
              </a:solidFill>
              <a:highlight>
                <a:srgbClr val="FFFFFF"/>
              </a:highlight>
              <a:latin typeface="Montserrat"/>
              <a:ea typeface="Montserrat"/>
              <a:cs typeface="Montserrat"/>
              <a:sym typeface="Montserrat"/>
            </a:endParaRPr>
          </a:p>
          <a:p>
            <a:pPr indent="0" lvl="0" marL="0" rtl="0" algn="l">
              <a:lnSpc>
                <a:spcPct val="150000"/>
              </a:lnSpc>
              <a:spcBef>
                <a:spcPts val="0"/>
              </a:spcBef>
              <a:spcAft>
                <a:spcPts val="0"/>
              </a:spcAft>
              <a:buNone/>
            </a:pPr>
            <a:r>
              <a:t/>
            </a:r>
            <a:endParaRPr sz="800">
              <a:latin typeface="Montserrat"/>
              <a:ea typeface="Montserrat"/>
              <a:cs typeface="Montserrat"/>
              <a:sym typeface="Montserrat"/>
            </a:endParaRPr>
          </a:p>
        </p:txBody>
      </p:sp>
      <p:sp>
        <p:nvSpPr>
          <p:cNvPr id="603" name="Google Shape;603;p96"/>
          <p:cNvSpPr txBox="1"/>
          <p:nvPr/>
        </p:nvSpPr>
        <p:spPr>
          <a:xfrm>
            <a:off x="6376275" y="2829800"/>
            <a:ext cx="1251600" cy="302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pl" sz="800" u="sng">
                <a:solidFill>
                  <a:srgbClr val="6652E4"/>
                </a:solidFill>
                <a:latin typeface="Montserrat"/>
                <a:ea typeface="Montserrat"/>
                <a:cs typeface="Montserrat"/>
                <a:sym typeface="Montserrat"/>
                <a:hlinkClick r:id="rId9">
                  <a:extLst>
                    <a:ext uri="{A12FA001-AC4F-418D-AE19-62706E023703}">
                      <ahyp:hlinkClr val="tx"/>
                    </a:ext>
                  </a:extLst>
                </a:hlinkClick>
              </a:rPr>
              <a:t>Learn more →</a:t>
            </a:r>
            <a:endParaRPr sz="1000">
              <a:solidFill>
                <a:srgbClr val="6652E4"/>
              </a:solidFill>
              <a:latin typeface="Montserrat"/>
              <a:ea typeface="Montserrat"/>
              <a:cs typeface="Montserrat"/>
              <a:sym typeface="Montserrat"/>
            </a:endParaRPr>
          </a:p>
        </p:txBody>
      </p:sp>
      <p:cxnSp>
        <p:nvCxnSpPr>
          <p:cNvPr id="604" name="Google Shape;604;p96"/>
          <p:cNvCxnSpPr/>
          <p:nvPr/>
        </p:nvCxnSpPr>
        <p:spPr>
          <a:xfrm>
            <a:off x="6462213" y="1677800"/>
            <a:ext cx="973200" cy="3900"/>
          </a:xfrm>
          <a:prstGeom prst="straightConnector1">
            <a:avLst/>
          </a:prstGeom>
          <a:noFill/>
          <a:ln cap="flat" cmpd="sng" w="38100">
            <a:solidFill>
              <a:srgbClr val="F1D624"/>
            </a:solidFill>
            <a:prstDash val="solid"/>
            <a:round/>
            <a:headEnd len="med" w="med" type="none"/>
            <a:tailEnd len="med" w="med" type="none"/>
          </a:ln>
        </p:spPr>
      </p:cxnSp>
      <p:pic>
        <p:nvPicPr>
          <p:cNvPr id="605" name="Google Shape;605;p96"/>
          <p:cNvPicPr preferRelativeResize="0"/>
          <p:nvPr/>
        </p:nvPicPr>
        <p:blipFill rotWithShape="1">
          <a:blip r:embed="rId3">
            <a:alphaModFix/>
          </a:blip>
          <a:srcRect b="20938" l="0" r="0" t="40650"/>
          <a:stretch/>
        </p:blipFill>
        <p:spPr>
          <a:xfrm>
            <a:off x="6423000" y="4611325"/>
            <a:ext cx="2028700" cy="241800"/>
          </a:xfrm>
          <a:prstGeom prst="rect">
            <a:avLst/>
          </a:prstGeom>
          <a:noFill/>
          <a:ln>
            <a:noFill/>
          </a:ln>
        </p:spPr>
      </p:pic>
      <p:pic>
        <p:nvPicPr>
          <p:cNvPr id="606" name="Google Shape;606;p96"/>
          <p:cNvPicPr preferRelativeResize="0"/>
          <p:nvPr/>
        </p:nvPicPr>
        <p:blipFill rotWithShape="1">
          <a:blip r:embed="rId10">
            <a:alphaModFix/>
          </a:blip>
          <a:srcRect b="17697" l="0" r="0" t="42316"/>
          <a:stretch/>
        </p:blipFill>
        <p:spPr>
          <a:xfrm>
            <a:off x="6366200" y="3985225"/>
            <a:ext cx="2142301" cy="241800"/>
          </a:xfrm>
          <a:prstGeom prst="rect">
            <a:avLst/>
          </a:prstGeom>
          <a:noFill/>
          <a:ln>
            <a:noFill/>
          </a:ln>
        </p:spPr>
      </p:pic>
      <p:cxnSp>
        <p:nvCxnSpPr>
          <p:cNvPr id="607" name="Google Shape;607;p96"/>
          <p:cNvCxnSpPr/>
          <p:nvPr/>
        </p:nvCxnSpPr>
        <p:spPr>
          <a:xfrm>
            <a:off x="6462213" y="3433850"/>
            <a:ext cx="973200" cy="3900"/>
          </a:xfrm>
          <a:prstGeom prst="straightConnector1">
            <a:avLst/>
          </a:prstGeom>
          <a:noFill/>
          <a:ln cap="flat" cmpd="sng" w="38100">
            <a:solidFill>
              <a:srgbClr val="F1D624"/>
            </a:solidFill>
            <a:prstDash val="solid"/>
            <a:round/>
            <a:headEnd len="med" w="med" type="none"/>
            <a:tailEnd len="med" w="med" type="none"/>
          </a:ln>
        </p:spPr>
      </p:cxnSp>
      <p:pic>
        <p:nvPicPr>
          <p:cNvPr id="608" name="Google Shape;608;p96"/>
          <p:cNvPicPr preferRelativeResize="0"/>
          <p:nvPr/>
        </p:nvPicPr>
        <p:blipFill rotWithShape="1">
          <a:blip r:embed="rId10">
            <a:alphaModFix/>
          </a:blip>
          <a:srcRect b="63594" l="0" r="65971" t="0"/>
          <a:stretch/>
        </p:blipFill>
        <p:spPr>
          <a:xfrm>
            <a:off x="6242825" y="3564750"/>
            <a:ext cx="1378149" cy="416200"/>
          </a:xfrm>
          <a:prstGeom prst="rect">
            <a:avLst/>
          </a:prstGeom>
          <a:noFill/>
          <a:ln>
            <a:noFill/>
          </a:ln>
        </p:spPr>
      </p:pic>
      <p:sp>
        <p:nvSpPr>
          <p:cNvPr id="609" name="Google Shape;609;p96"/>
          <p:cNvSpPr/>
          <p:nvPr/>
        </p:nvSpPr>
        <p:spPr>
          <a:xfrm>
            <a:off x="1078950" y="4015125"/>
            <a:ext cx="5036700" cy="901500"/>
          </a:xfrm>
          <a:prstGeom prst="rect">
            <a:avLst/>
          </a:prstGeom>
          <a:solidFill>
            <a:srgbClr val="FFFFFF"/>
          </a:solidFill>
          <a:ln cap="flat" cmpd="sng" w="38100">
            <a:solidFill>
              <a:srgbClr val="F1D6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1D624"/>
              </a:solidFill>
            </a:endParaRPr>
          </a:p>
        </p:txBody>
      </p:sp>
      <p:sp>
        <p:nvSpPr>
          <p:cNvPr id="610" name="Google Shape;610;p96"/>
          <p:cNvSpPr txBox="1"/>
          <p:nvPr/>
        </p:nvSpPr>
        <p:spPr>
          <a:xfrm>
            <a:off x="1366425" y="4148900"/>
            <a:ext cx="828300" cy="57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l">
                <a:solidFill>
                  <a:srgbClr val="F1D624"/>
                </a:solidFill>
                <a:latin typeface="Montserrat"/>
                <a:ea typeface="Montserrat"/>
                <a:cs typeface="Montserrat"/>
                <a:sym typeface="Montserrat"/>
              </a:rPr>
              <a:t>2019 </a:t>
            </a:r>
            <a:br>
              <a:rPr b="1" lang="pl">
                <a:solidFill>
                  <a:srgbClr val="F1D624"/>
                </a:solidFill>
                <a:latin typeface="Montserrat"/>
                <a:ea typeface="Montserrat"/>
                <a:cs typeface="Montserrat"/>
                <a:sym typeface="Montserrat"/>
              </a:rPr>
            </a:br>
            <a:r>
              <a:rPr b="1" lang="pl">
                <a:solidFill>
                  <a:srgbClr val="F1D624"/>
                </a:solidFill>
                <a:latin typeface="Montserrat"/>
                <a:ea typeface="Montserrat"/>
                <a:cs typeface="Montserrat"/>
                <a:sym typeface="Montserrat"/>
              </a:rPr>
              <a:t>&amp; 2020</a:t>
            </a:r>
            <a:endParaRPr b="1">
              <a:solidFill>
                <a:srgbClr val="F1D624"/>
              </a:solidFill>
              <a:latin typeface="Montserrat"/>
              <a:ea typeface="Montserrat"/>
              <a:cs typeface="Montserrat"/>
              <a:sym typeface="Montserrat"/>
            </a:endParaRPr>
          </a:p>
        </p:txBody>
      </p:sp>
      <p:sp>
        <p:nvSpPr>
          <p:cNvPr id="611" name="Google Shape;611;p96"/>
          <p:cNvSpPr txBox="1"/>
          <p:nvPr/>
        </p:nvSpPr>
        <p:spPr>
          <a:xfrm>
            <a:off x="2742500" y="4126572"/>
            <a:ext cx="3237000" cy="6786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pl" sz="800">
                <a:solidFill>
                  <a:schemeClr val="dk1"/>
                </a:solidFill>
                <a:latin typeface="Montserrat"/>
                <a:ea typeface="Montserrat"/>
                <a:cs typeface="Montserrat"/>
                <a:sym typeface="Montserrat"/>
              </a:rPr>
              <a:t>6  </a:t>
            </a:r>
            <a:r>
              <a:rPr lang="pl" sz="800">
                <a:solidFill>
                  <a:schemeClr val="dk1"/>
                </a:solidFill>
                <a:latin typeface="Montserrat"/>
                <a:ea typeface="Montserrat"/>
                <a:cs typeface="Montserrat"/>
                <a:sym typeface="Montserrat"/>
              </a:rPr>
              <a:t>prototypes validating new business ideas</a:t>
            </a:r>
            <a:br>
              <a:rPr lang="pl" sz="800">
                <a:solidFill>
                  <a:schemeClr val="dk1"/>
                </a:solidFill>
                <a:latin typeface="Montserrat"/>
                <a:ea typeface="Montserrat"/>
                <a:cs typeface="Montserrat"/>
                <a:sym typeface="Montserrat"/>
              </a:rPr>
            </a:br>
            <a:r>
              <a:rPr b="1" lang="pl" sz="800">
                <a:solidFill>
                  <a:schemeClr val="dk1"/>
                </a:solidFill>
                <a:latin typeface="Montserrat"/>
                <a:ea typeface="Montserrat"/>
                <a:cs typeface="Montserrat"/>
                <a:sym typeface="Montserrat"/>
              </a:rPr>
              <a:t>15</a:t>
            </a:r>
            <a:r>
              <a:rPr lang="pl" sz="800">
                <a:solidFill>
                  <a:schemeClr val="dk1"/>
                </a:solidFill>
                <a:latin typeface="Montserrat"/>
                <a:ea typeface="Montserrat"/>
                <a:cs typeface="Montserrat"/>
                <a:sym typeface="Montserrat"/>
              </a:rPr>
              <a:t> prototypes supporting product/market fit stage</a:t>
            </a:r>
            <a:br>
              <a:rPr lang="pl" sz="800">
                <a:solidFill>
                  <a:schemeClr val="dk1"/>
                </a:solidFill>
                <a:latin typeface="Montserrat"/>
                <a:ea typeface="Montserrat"/>
                <a:cs typeface="Montserrat"/>
                <a:sym typeface="Montserrat"/>
              </a:rPr>
            </a:br>
            <a:r>
              <a:rPr b="1" lang="pl" sz="800">
                <a:solidFill>
                  <a:schemeClr val="dk1"/>
                </a:solidFill>
                <a:latin typeface="Montserrat"/>
                <a:ea typeface="Montserrat"/>
                <a:cs typeface="Montserrat"/>
                <a:sym typeface="Montserrat"/>
              </a:rPr>
              <a:t>34</a:t>
            </a:r>
            <a:r>
              <a:rPr lang="pl" sz="800">
                <a:solidFill>
                  <a:schemeClr val="dk1"/>
                </a:solidFill>
                <a:latin typeface="Montserrat"/>
                <a:ea typeface="Montserrat"/>
                <a:cs typeface="Montserrat"/>
                <a:sym typeface="Montserrat"/>
              </a:rPr>
              <a:t> prototypes for scaling </a:t>
            </a:r>
            <a:endParaRPr sz="800">
              <a:solidFill>
                <a:schemeClr val="dk1"/>
              </a:solidFill>
              <a:latin typeface="Montserrat"/>
              <a:ea typeface="Montserrat"/>
              <a:cs typeface="Montserrat"/>
              <a:sym typeface="Montserrat"/>
            </a:endParaRPr>
          </a:p>
          <a:p>
            <a:pPr indent="0" lvl="0" marL="0" rtl="0" algn="l">
              <a:lnSpc>
                <a:spcPct val="150000"/>
              </a:lnSpc>
              <a:spcBef>
                <a:spcPts val="0"/>
              </a:spcBef>
              <a:spcAft>
                <a:spcPts val="0"/>
              </a:spcAft>
              <a:buNone/>
            </a:pPr>
            <a:r>
              <a:t/>
            </a:r>
            <a:endParaRPr b="1" sz="800">
              <a:solidFill>
                <a:schemeClr val="dk1"/>
              </a:solidFill>
              <a:latin typeface="Montserrat"/>
              <a:ea typeface="Montserrat"/>
              <a:cs typeface="Montserrat"/>
              <a:sym typeface="Montserrat"/>
            </a:endParaRPr>
          </a:p>
          <a:p>
            <a:pPr indent="0" lvl="0" marL="0" rtl="0" algn="l">
              <a:lnSpc>
                <a:spcPct val="150000"/>
              </a:lnSpc>
              <a:spcBef>
                <a:spcPts val="0"/>
              </a:spcBef>
              <a:spcAft>
                <a:spcPts val="0"/>
              </a:spcAft>
              <a:buNone/>
            </a:pPr>
            <a:r>
              <a:t/>
            </a:r>
            <a:endParaRPr b="1" sz="800">
              <a:solidFill>
                <a:schemeClr val="dk1"/>
              </a:solidFill>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p97"/>
          <p:cNvSpPr/>
          <p:nvPr/>
        </p:nvSpPr>
        <p:spPr>
          <a:xfrm>
            <a:off x="2520350" y="593850"/>
            <a:ext cx="3600000" cy="3240000"/>
          </a:xfrm>
          <a:prstGeom prst="rect">
            <a:avLst/>
          </a:pr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17" name="Google Shape;617;p97"/>
          <p:cNvPicPr preferRelativeResize="0"/>
          <p:nvPr/>
        </p:nvPicPr>
        <p:blipFill>
          <a:blip r:embed="rId3">
            <a:alphaModFix/>
          </a:blip>
          <a:stretch>
            <a:fillRect/>
          </a:stretch>
        </p:blipFill>
        <p:spPr>
          <a:xfrm>
            <a:off x="864450" y="556575"/>
            <a:ext cx="1547999" cy="1548000"/>
          </a:xfrm>
          <a:prstGeom prst="rect">
            <a:avLst/>
          </a:prstGeom>
          <a:noFill/>
          <a:ln>
            <a:noFill/>
          </a:ln>
        </p:spPr>
      </p:pic>
      <p:pic>
        <p:nvPicPr>
          <p:cNvPr id="618" name="Google Shape;618;p97"/>
          <p:cNvPicPr preferRelativeResize="0"/>
          <p:nvPr/>
        </p:nvPicPr>
        <p:blipFill>
          <a:blip r:embed="rId4">
            <a:alphaModFix/>
          </a:blip>
          <a:stretch>
            <a:fillRect/>
          </a:stretch>
        </p:blipFill>
        <p:spPr>
          <a:xfrm>
            <a:off x="2520350" y="593838"/>
            <a:ext cx="3348001" cy="3239999"/>
          </a:xfrm>
          <a:prstGeom prst="rect">
            <a:avLst/>
          </a:prstGeom>
          <a:noFill/>
          <a:ln>
            <a:noFill/>
          </a:ln>
        </p:spPr>
      </p:pic>
      <p:sp>
        <p:nvSpPr>
          <p:cNvPr id="619" name="Google Shape;619;p97"/>
          <p:cNvSpPr/>
          <p:nvPr/>
        </p:nvSpPr>
        <p:spPr>
          <a:xfrm>
            <a:off x="1078950" y="4015125"/>
            <a:ext cx="5041500" cy="901500"/>
          </a:xfrm>
          <a:prstGeom prst="rect">
            <a:avLst/>
          </a:prstGeom>
          <a:solidFill>
            <a:srgbClr val="FFFFFF"/>
          </a:solidFill>
          <a:ln cap="flat" cmpd="sng" w="38100">
            <a:solidFill>
              <a:srgbClr val="EE626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E6268"/>
              </a:solidFill>
            </a:endParaRPr>
          </a:p>
        </p:txBody>
      </p:sp>
      <p:graphicFrame>
        <p:nvGraphicFramePr>
          <p:cNvPr id="620" name="Google Shape;620;p97"/>
          <p:cNvGraphicFramePr/>
          <p:nvPr/>
        </p:nvGraphicFramePr>
        <p:xfrm>
          <a:off x="6225950" y="668100"/>
          <a:ext cx="3000000" cy="3000000"/>
        </p:xfrm>
        <a:graphic>
          <a:graphicData uri="http://schemas.openxmlformats.org/drawingml/2006/table">
            <a:tbl>
              <a:tblPr>
                <a:noFill/>
                <a:tableStyleId>{A2F7F07A-340F-4F4E-AF85-CEB82BE125E5}</a:tableStyleId>
              </a:tblPr>
              <a:tblGrid>
                <a:gridCol w="2413000"/>
              </a:tblGrid>
              <a:tr h="653750">
                <a:tc>
                  <a:txBody>
                    <a:bodyPr/>
                    <a:lstStyle/>
                    <a:p>
                      <a:pPr indent="0" lvl="0" marL="0" rtl="0" algn="l">
                        <a:lnSpc>
                          <a:spcPct val="115000"/>
                        </a:lnSpc>
                        <a:spcBef>
                          <a:spcPts val="0"/>
                        </a:spcBef>
                        <a:spcAft>
                          <a:spcPts val="0"/>
                        </a:spcAft>
                        <a:buNone/>
                      </a:pPr>
                      <a:r>
                        <a:rPr b="1" lang="pl" sz="800">
                          <a:solidFill>
                            <a:srgbClr val="000000"/>
                          </a:solidFill>
                          <a:latin typeface="Montserrat"/>
                          <a:ea typeface="Montserrat"/>
                          <a:cs typeface="Montserrat"/>
                          <a:sym typeface="Montserrat"/>
                        </a:rPr>
                        <a:t>Team size: </a:t>
                      </a:r>
                      <a:r>
                        <a:rPr lang="pl" sz="800">
                          <a:solidFill>
                            <a:srgbClr val="000000"/>
                          </a:solidFill>
                          <a:latin typeface="Montserrat"/>
                          <a:ea typeface="Montserrat"/>
                          <a:cs typeface="Montserrat"/>
                          <a:sym typeface="Montserrat"/>
                        </a:rPr>
                        <a:t>3-5 members</a:t>
                      </a:r>
                      <a:endParaRPr sz="800">
                        <a:solidFill>
                          <a:srgbClr val="000000"/>
                        </a:solidFill>
                        <a:latin typeface="Montserrat"/>
                        <a:ea typeface="Montserrat"/>
                        <a:cs typeface="Montserrat"/>
                        <a:sym typeface="Montserrat"/>
                      </a:endParaRPr>
                    </a:p>
                    <a:p>
                      <a:pPr indent="0" lvl="0" marL="0" rtl="0" algn="l">
                        <a:lnSpc>
                          <a:spcPct val="115000"/>
                        </a:lnSpc>
                        <a:spcBef>
                          <a:spcPts val="0"/>
                        </a:spcBef>
                        <a:spcAft>
                          <a:spcPts val="0"/>
                        </a:spcAft>
                        <a:buNone/>
                      </a:pPr>
                      <a:r>
                        <a:rPr b="1" lang="pl" sz="800">
                          <a:solidFill>
                            <a:srgbClr val="000000"/>
                          </a:solidFill>
                          <a:latin typeface="Montserrat"/>
                          <a:ea typeface="Montserrat"/>
                          <a:cs typeface="Montserrat"/>
                          <a:sym typeface="Montserrat"/>
                        </a:rPr>
                        <a:t>Timeline: </a:t>
                      </a:r>
                      <a:r>
                        <a:rPr lang="pl" sz="800">
                          <a:solidFill>
                            <a:srgbClr val="000000"/>
                          </a:solidFill>
                          <a:latin typeface="Montserrat"/>
                          <a:ea typeface="Montserrat"/>
                          <a:cs typeface="Montserrat"/>
                          <a:sym typeface="Montserrat"/>
                        </a:rPr>
                        <a:t>6-12 weeks</a:t>
                      </a:r>
                      <a:endParaRPr sz="800">
                        <a:solidFill>
                          <a:srgbClr val="000000"/>
                        </a:solidFill>
                        <a:latin typeface="Montserrat"/>
                        <a:ea typeface="Montserrat"/>
                        <a:cs typeface="Montserrat"/>
                        <a:sym typeface="Montserrat"/>
                      </a:endParaRPr>
                    </a:p>
                    <a:p>
                      <a:pPr indent="0" lvl="0" marL="0" rtl="0" algn="l">
                        <a:lnSpc>
                          <a:spcPct val="115000"/>
                        </a:lnSpc>
                        <a:spcBef>
                          <a:spcPts val="0"/>
                        </a:spcBef>
                        <a:spcAft>
                          <a:spcPts val="0"/>
                        </a:spcAft>
                        <a:buClr>
                          <a:srgbClr val="000000"/>
                        </a:buClr>
                        <a:buSzPts val="1100"/>
                        <a:buFont typeface="Arial"/>
                        <a:buNone/>
                      </a:pPr>
                      <a:r>
                        <a:t/>
                      </a:r>
                      <a:endParaRPr b="1" sz="800">
                        <a:solidFill>
                          <a:srgbClr val="000000"/>
                        </a:solidFill>
                        <a:latin typeface="Montserrat"/>
                        <a:ea typeface="Montserrat"/>
                        <a:cs typeface="Montserrat"/>
                        <a:sym typeface="Montserrat"/>
                      </a:endParaRPr>
                    </a:p>
                    <a:p>
                      <a:pPr indent="0" lvl="0" marL="0" rtl="0" algn="l">
                        <a:lnSpc>
                          <a:spcPct val="115000"/>
                        </a:lnSpc>
                        <a:spcBef>
                          <a:spcPts val="0"/>
                        </a:spcBef>
                        <a:spcAft>
                          <a:spcPts val="0"/>
                        </a:spcAft>
                        <a:buClr>
                          <a:srgbClr val="000000"/>
                        </a:buClr>
                        <a:buSzPts val="1100"/>
                        <a:buFont typeface="Arial"/>
                        <a:buNone/>
                      </a:pPr>
                      <a:r>
                        <a:rPr lang="pl" sz="800" u="sng">
                          <a:solidFill>
                            <a:srgbClr val="6652E4"/>
                          </a:solidFill>
                          <a:latin typeface="Montserrat"/>
                          <a:ea typeface="Montserrat"/>
                          <a:cs typeface="Montserrat"/>
                          <a:sym typeface="Montserrat"/>
                          <a:hlinkClick r:id="rId5">
                            <a:extLst>
                              <a:ext uri="{A12FA001-AC4F-418D-AE19-62706E023703}">
                                <ahyp:hlinkClr val="tx"/>
                              </a:ext>
                            </a:extLst>
                          </a:hlinkClick>
                        </a:rPr>
                        <a:t>Virgin Radio Case Study</a:t>
                      </a:r>
                      <a:endParaRPr sz="800">
                        <a:solidFill>
                          <a:srgbClr val="6652E4"/>
                        </a:solidFill>
                        <a:latin typeface="Montserrat"/>
                        <a:ea typeface="Montserrat"/>
                        <a:cs typeface="Montserrat"/>
                        <a:sym typeface="Montserrat"/>
                      </a:endParaRPr>
                    </a:p>
                  </a:txBody>
                  <a:tcPr marT="91425" marB="91425" marR="234000" marL="234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77600">
                <a:tc>
                  <a:txBody>
                    <a:bodyPr/>
                    <a:lstStyle/>
                    <a:p>
                      <a:pPr indent="0" lvl="0" marL="0" rtl="0" algn="l">
                        <a:lnSpc>
                          <a:spcPct val="115000"/>
                        </a:lnSpc>
                        <a:spcBef>
                          <a:spcPts val="0"/>
                        </a:spcBef>
                        <a:spcAft>
                          <a:spcPts val="0"/>
                        </a:spcAft>
                        <a:buNone/>
                      </a:pPr>
                      <a:r>
                        <a:t/>
                      </a:r>
                      <a:endParaRPr sz="800">
                        <a:solidFill>
                          <a:srgbClr val="6652E4"/>
                        </a:solidFill>
                        <a:latin typeface="Montserrat"/>
                        <a:ea typeface="Montserrat"/>
                        <a:cs typeface="Montserrat"/>
                        <a:sym typeface="Montserrat"/>
                      </a:endParaRPr>
                    </a:p>
                  </a:txBody>
                  <a:tcPr marT="91425" marB="91425" marR="198000" marL="19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621" name="Google Shape;621;p97"/>
          <p:cNvSpPr txBox="1"/>
          <p:nvPr/>
        </p:nvSpPr>
        <p:spPr>
          <a:xfrm>
            <a:off x="6376275" y="1668838"/>
            <a:ext cx="2173500" cy="57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pl" sz="800">
                <a:solidFill>
                  <a:schemeClr val="dk1"/>
                </a:solidFill>
                <a:highlight>
                  <a:srgbClr val="FFFFFF"/>
                </a:highlight>
                <a:latin typeface="Montserrat"/>
                <a:ea typeface="Montserrat"/>
                <a:cs typeface="Montserrat"/>
                <a:sym typeface="Montserrat"/>
              </a:rPr>
              <a:t>Delivery: </a:t>
            </a:r>
            <a:r>
              <a:rPr lang="pl" sz="800">
                <a:solidFill>
                  <a:schemeClr val="dk1"/>
                </a:solidFill>
                <a:highlight>
                  <a:srgbClr val="FFFFFF"/>
                </a:highlight>
                <a:latin typeface="Montserrat"/>
                <a:ea typeface="Montserrat"/>
                <a:cs typeface="Montserrat"/>
                <a:sym typeface="Montserrat"/>
              </a:rPr>
              <a:t>6-9 weeks</a:t>
            </a:r>
            <a:br>
              <a:rPr lang="pl" sz="800">
                <a:solidFill>
                  <a:schemeClr val="dk1"/>
                </a:solidFill>
                <a:highlight>
                  <a:srgbClr val="FFFFFF"/>
                </a:highlight>
                <a:latin typeface="Montserrat"/>
                <a:ea typeface="Montserrat"/>
                <a:cs typeface="Montserrat"/>
                <a:sym typeface="Montserrat"/>
              </a:rPr>
            </a:br>
            <a:r>
              <a:rPr b="1" lang="pl" sz="800">
                <a:solidFill>
                  <a:schemeClr val="dk1"/>
                </a:solidFill>
                <a:highlight>
                  <a:srgbClr val="FFFFFF"/>
                </a:highlight>
                <a:latin typeface="Montserrat"/>
                <a:ea typeface="Montserrat"/>
                <a:cs typeface="Montserrat"/>
                <a:sym typeface="Montserrat"/>
              </a:rPr>
              <a:t>Processes: </a:t>
            </a:r>
            <a:r>
              <a:rPr lang="pl" sz="800">
                <a:solidFill>
                  <a:schemeClr val="dk1"/>
                </a:solidFill>
                <a:highlight>
                  <a:srgbClr val="FFFFFF"/>
                </a:highlight>
                <a:latin typeface="Montserrat"/>
                <a:ea typeface="Montserrat"/>
                <a:cs typeface="Montserrat"/>
                <a:sym typeface="Montserrat"/>
              </a:rPr>
              <a:t> Design Sprints, Event Storming, Agile/Scrum</a:t>
            </a:r>
            <a:br>
              <a:rPr lang="pl" sz="800">
                <a:solidFill>
                  <a:schemeClr val="dk1"/>
                </a:solidFill>
                <a:highlight>
                  <a:srgbClr val="FFFFFF"/>
                </a:highlight>
                <a:latin typeface="Montserrat"/>
                <a:ea typeface="Montserrat"/>
                <a:cs typeface="Montserrat"/>
                <a:sym typeface="Montserrat"/>
              </a:rPr>
            </a:br>
            <a:r>
              <a:rPr b="1" lang="pl" sz="800">
                <a:solidFill>
                  <a:schemeClr val="dk1"/>
                </a:solidFill>
                <a:highlight>
                  <a:srgbClr val="FFFFFF"/>
                </a:highlight>
                <a:latin typeface="Montserrat"/>
                <a:ea typeface="Montserrat"/>
                <a:cs typeface="Montserrat"/>
                <a:sym typeface="Montserrat"/>
              </a:rPr>
              <a:t>Outputs: </a:t>
            </a:r>
            <a:r>
              <a:rPr lang="pl" sz="800">
                <a:solidFill>
                  <a:schemeClr val="dk1"/>
                </a:solidFill>
                <a:highlight>
                  <a:srgbClr val="FFFFFF"/>
                </a:highlight>
                <a:latin typeface="Montserrat"/>
                <a:ea typeface="Montserrat"/>
                <a:cs typeface="Montserrat"/>
                <a:sym typeface="Montserrat"/>
              </a:rPr>
              <a:t>P</a:t>
            </a:r>
            <a:r>
              <a:rPr lang="pl" sz="800">
                <a:solidFill>
                  <a:schemeClr val="dk1"/>
                </a:solidFill>
                <a:highlight>
                  <a:srgbClr val="FFFFFF"/>
                </a:highlight>
                <a:latin typeface="Montserrat"/>
                <a:ea typeface="Montserrat"/>
                <a:cs typeface="Montserrat"/>
                <a:sym typeface="Montserrat"/>
              </a:rPr>
              <a:t>roduct ready to go to market for validation</a:t>
            </a:r>
            <a:endParaRPr sz="800">
              <a:solidFill>
                <a:schemeClr val="dk1"/>
              </a:solidFill>
              <a:highlight>
                <a:srgbClr val="FFFFFF"/>
              </a:highlight>
              <a:latin typeface="Montserrat"/>
              <a:ea typeface="Montserrat"/>
              <a:cs typeface="Montserrat"/>
              <a:sym typeface="Montserrat"/>
            </a:endParaRPr>
          </a:p>
          <a:p>
            <a:pPr indent="0" lvl="0" marL="0" rtl="0" algn="l">
              <a:lnSpc>
                <a:spcPct val="150000"/>
              </a:lnSpc>
              <a:spcBef>
                <a:spcPts val="0"/>
              </a:spcBef>
              <a:spcAft>
                <a:spcPts val="0"/>
              </a:spcAft>
              <a:buNone/>
            </a:pPr>
            <a:r>
              <a:t/>
            </a:r>
            <a:endParaRPr sz="800">
              <a:latin typeface="Montserrat"/>
              <a:ea typeface="Montserrat"/>
              <a:cs typeface="Montserrat"/>
              <a:sym typeface="Montserrat"/>
            </a:endParaRPr>
          </a:p>
        </p:txBody>
      </p:sp>
      <p:sp>
        <p:nvSpPr>
          <p:cNvPr id="622" name="Google Shape;622;p97"/>
          <p:cNvSpPr txBox="1"/>
          <p:nvPr/>
        </p:nvSpPr>
        <p:spPr>
          <a:xfrm>
            <a:off x="6376275" y="2677400"/>
            <a:ext cx="1251600" cy="302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pl" sz="800" u="sng">
                <a:solidFill>
                  <a:srgbClr val="6652E4"/>
                </a:solidFill>
                <a:latin typeface="Montserrat"/>
                <a:ea typeface="Montserrat"/>
                <a:cs typeface="Montserrat"/>
                <a:sym typeface="Montserrat"/>
                <a:hlinkClick r:id="rId6">
                  <a:extLst>
                    <a:ext uri="{A12FA001-AC4F-418D-AE19-62706E023703}">
                      <ahyp:hlinkClr val="tx"/>
                    </a:ext>
                  </a:extLst>
                </a:hlinkClick>
              </a:rPr>
              <a:t>Learn more →</a:t>
            </a:r>
            <a:endParaRPr sz="1000">
              <a:solidFill>
                <a:srgbClr val="6652E4"/>
              </a:solidFill>
              <a:latin typeface="Montserrat"/>
              <a:ea typeface="Montserrat"/>
              <a:cs typeface="Montserrat"/>
              <a:sym typeface="Montserrat"/>
            </a:endParaRPr>
          </a:p>
        </p:txBody>
      </p:sp>
      <p:cxnSp>
        <p:nvCxnSpPr>
          <p:cNvPr id="623" name="Google Shape;623;p97"/>
          <p:cNvCxnSpPr/>
          <p:nvPr/>
        </p:nvCxnSpPr>
        <p:spPr>
          <a:xfrm>
            <a:off x="6462213" y="1677800"/>
            <a:ext cx="973200" cy="3900"/>
          </a:xfrm>
          <a:prstGeom prst="straightConnector1">
            <a:avLst/>
          </a:prstGeom>
          <a:noFill/>
          <a:ln cap="flat" cmpd="sng" w="38100">
            <a:solidFill>
              <a:srgbClr val="EE6268"/>
            </a:solidFill>
            <a:prstDash val="solid"/>
            <a:round/>
            <a:headEnd len="med" w="med" type="none"/>
            <a:tailEnd len="med" w="med" type="none"/>
          </a:ln>
        </p:spPr>
      </p:cxnSp>
      <p:cxnSp>
        <p:nvCxnSpPr>
          <p:cNvPr id="624" name="Google Shape;624;p97"/>
          <p:cNvCxnSpPr/>
          <p:nvPr/>
        </p:nvCxnSpPr>
        <p:spPr>
          <a:xfrm>
            <a:off x="6462213" y="3123225"/>
            <a:ext cx="973200" cy="3900"/>
          </a:xfrm>
          <a:prstGeom prst="straightConnector1">
            <a:avLst/>
          </a:prstGeom>
          <a:noFill/>
          <a:ln cap="flat" cmpd="sng" w="38100">
            <a:solidFill>
              <a:srgbClr val="EE6268"/>
            </a:solidFill>
            <a:prstDash val="solid"/>
            <a:round/>
            <a:headEnd len="med" w="med" type="none"/>
            <a:tailEnd len="med" w="med" type="none"/>
          </a:ln>
        </p:spPr>
      </p:cxnSp>
      <p:sp>
        <p:nvSpPr>
          <p:cNvPr id="625" name="Google Shape;625;p97"/>
          <p:cNvSpPr txBox="1"/>
          <p:nvPr/>
        </p:nvSpPr>
        <p:spPr>
          <a:xfrm>
            <a:off x="786775" y="2979800"/>
            <a:ext cx="3046500" cy="8574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t/>
            </a:r>
            <a:endParaRPr sz="800">
              <a:latin typeface="Montserrat"/>
              <a:ea typeface="Montserrat"/>
              <a:cs typeface="Montserrat"/>
              <a:sym typeface="Montserrat"/>
            </a:endParaRPr>
          </a:p>
        </p:txBody>
      </p:sp>
      <p:sp>
        <p:nvSpPr>
          <p:cNvPr id="626" name="Google Shape;626;p97"/>
          <p:cNvSpPr txBox="1"/>
          <p:nvPr/>
        </p:nvSpPr>
        <p:spPr>
          <a:xfrm>
            <a:off x="1366425" y="4148900"/>
            <a:ext cx="828300" cy="57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l">
                <a:solidFill>
                  <a:srgbClr val="EE6268"/>
                </a:solidFill>
                <a:latin typeface="Montserrat"/>
                <a:ea typeface="Montserrat"/>
                <a:cs typeface="Montserrat"/>
                <a:sym typeface="Montserrat"/>
              </a:rPr>
              <a:t>2019 </a:t>
            </a:r>
            <a:br>
              <a:rPr b="1" lang="pl">
                <a:solidFill>
                  <a:srgbClr val="EE6268"/>
                </a:solidFill>
                <a:latin typeface="Montserrat"/>
                <a:ea typeface="Montserrat"/>
                <a:cs typeface="Montserrat"/>
                <a:sym typeface="Montserrat"/>
              </a:rPr>
            </a:br>
            <a:r>
              <a:rPr b="1" lang="pl">
                <a:solidFill>
                  <a:srgbClr val="EE6268"/>
                </a:solidFill>
                <a:latin typeface="Montserrat"/>
                <a:ea typeface="Montserrat"/>
                <a:cs typeface="Montserrat"/>
                <a:sym typeface="Montserrat"/>
              </a:rPr>
              <a:t>&amp; 2020</a:t>
            </a:r>
            <a:endParaRPr b="1">
              <a:solidFill>
                <a:srgbClr val="EE6268"/>
              </a:solidFill>
              <a:latin typeface="Montserrat"/>
              <a:ea typeface="Montserrat"/>
              <a:cs typeface="Montserrat"/>
              <a:sym typeface="Montserrat"/>
            </a:endParaRPr>
          </a:p>
        </p:txBody>
      </p:sp>
      <p:sp>
        <p:nvSpPr>
          <p:cNvPr id="627" name="Google Shape;627;p97"/>
          <p:cNvSpPr/>
          <p:nvPr/>
        </p:nvSpPr>
        <p:spPr>
          <a:xfrm>
            <a:off x="2417188" y="565853"/>
            <a:ext cx="98400" cy="1548600"/>
          </a:xfrm>
          <a:prstGeom prst="rect">
            <a:avLst/>
          </a:prstGeom>
          <a:solidFill>
            <a:srgbClr val="EE6268"/>
          </a:solidFill>
          <a:ln cap="flat" cmpd="sng" w="9525">
            <a:solidFill>
              <a:srgbClr val="EE626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28" name="Google Shape;628;p97"/>
          <p:cNvCxnSpPr/>
          <p:nvPr/>
        </p:nvCxnSpPr>
        <p:spPr>
          <a:xfrm>
            <a:off x="2412438" y="574550"/>
            <a:ext cx="6220800" cy="2400"/>
          </a:xfrm>
          <a:prstGeom prst="straightConnector1">
            <a:avLst/>
          </a:prstGeom>
          <a:noFill/>
          <a:ln cap="flat" cmpd="sng" w="38100">
            <a:solidFill>
              <a:srgbClr val="EE6268"/>
            </a:solidFill>
            <a:prstDash val="solid"/>
            <a:round/>
            <a:headEnd len="med" w="med" type="none"/>
            <a:tailEnd len="med" w="med" type="none"/>
          </a:ln>
        </p:spPr>
      </p:cxnSp>
      <p:pic>
        <p:nvPicPr>
          <p:cNvPr id="629" name="Google Shape;629;p97"/>
          <p:cNvPicPr preferRelativeResize="0"/>
          <p:nvPr/>
        </p:nvPicPr>
        <p:blipFill>
          <a:blip r:embed="rId7">
            <a:alphaModFix/>
          </a:blip>
          <a:stretch>
            <a:fillRect/>
          </a:stretch>
        </p:blipFill>
        <p:spPr>
          <a:xfrm>
            <a:off x="6462225" y="3368337"/>
            <a:ext cx="523437" cy="523437"/>
          </a:xfrm>
          <a:prstGeom prst="rect">
            <a:avLst/>
          </a:prstGeom>
          <a:noFill/>
          <a:ln>
            <a:noFill/>
          </a:ln>
        </p:spPr>
      </p:pic>
      <p:pic>
        <p:nvPicPr>
          <p:cNvPr id="630" name="Google Shape;630;p97"/>
          <p:cNvPicPr preferRelativeResize="0"/>
          <p:nvPr/>
        </p:nvPicPr>
        <p:blipFill>
          <a:blip r:embed="rId8">
            <a:alphaModFix/>
          </a:blip>
          <a:stretch>
            <a:fillRect/>
          </a:stretch>
        </p:blipFill>
        <p:spPr>
          <a:xfrm>
            <a:off x="6462225" y="4344474"/>
            <a:ext cx="735725" cy="213500"/>
          </a:xfrm>
          <a:prstGeom prst="rect">
            <a:avLst/>
          </a:prstGeom>
          <a:noFill/>
          <a:ln>
            <a:noFill/>
          </a:ln>
        </p:spPr>
      </p:pic>
      <p:sp>
        <p:nvSpPr>
          <p:cNvPr id="631" name="Google Shape;631;p97"/>
          <p:cNvSpPr txBox="1"/>
          <p:nvPr/>
        </p:nvSpPr>
        <p:spPr>
          <a:xfrm>
            <a:off x="6376275" y="4523125"/>
            <a:ext cx="2495700" cy="46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l" sz="900">
                <a:solidFill>
                  <a:srgbClr val="1D1C1D"/>
                </a:solidFill>
                <a:latin typeface="Montserrat"/>
                <a:ea typeface="Montserrat"/>
                <a:cs typeface="Montserrat"/>
                <a:sym typeface="Montserrat"/>
              </a:rPr>
              <a:t>Custom Reporting Module integrated with B2B gas trading platform</a:t>
            </a:r>
            <a:endParaRPr b="1" sz="900">
              <a:latin typeface="Montserrat"/>
              <a:ea typeface="Montserrat"/>
              <a:cs typeface="Montserrat"/>
              <a:sym typeface="Montserrat"/>
            </a:endParaRPr>
          </a:p>
        </p:txBody>
      </p:sp>
      <p:sp>
        <p:nvSpPr>
          <p:cNvPr id="632" name="Google Shape;632;p97"/>
          <p:cNvSpPr txBox="1"/>
          <p:nvPr/>
        </p:nvSpPr>
        <p:spPr>
          <a:xfrm>
            <a:off x="6376275" y="3863300"/>
            <a:ext cx="2495700" cy="46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l" sz="900">
                <a:solidFill>
                  <a:srgbClr val="1D1C1D"/>
                </a:solidFill>
                <a:latin typeface="Montserrat"/>
                <a:ea typeface="Montserrat"/>
                <a:cs typeface="Montserrat"/>
                <a:sym typeface="Montserrat"/>
              </a:rPr>
              <a:t>Mobile app and web MVP </a:t>
            </a:r>
            <a:endParaRPr b="1" sz="900">
              <a:latin typeface="Montserrat"/>
              <a:ea typeface="Montserrat"/>
              <a:cs typeface="Montserrat"/>
              <a:sym typeface="Montserrat"/>
            </a:endParaRPr>
          </a:p>
        </p:txBody>
      </p:sp>
      <p:sp>
        <p:nvSpPr>
          <p:cNvPr id="633" name="Google Shape;633;p97"/>
          <p:cNvSpPr txBox="1"/>
          <p:nvPr/>
        </p:nvSpPr>
        <p:spPr>
          <a:xfrm>
            <a:off x="2752337" y="4007588"/>
            <a:ext cx="3237000" cy="8574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pl" sz="800">
                <a:solidFill>
                  <a:schemeClr val="dk1"/>
                </a:solidFill>
                <a:latin typeface="Montserrat"/>
                <a:ea typeface="Montserrat"/>
                <a:cs typeface="Montserrat"/>
                <a:sym typeface="Montserrat"/>
              </a:rPr>
              <a:t>43 Minimum Viable Products</a:t>
            </a:r>
            <a:r>
              <a:rPr lang="pl" sz="800">
                <a:solidFill>
                  <a:schemeClr val="dk1"/>
                </a:solidFill>
                <a:latin typeface="Montserrat"/>
                <a:ea typeface="Montserrat"/>
                <a:cs typeface="Montserrat"/>
                <a:sym typeface="Montserrat"/>
              </a:rPr>
              <a:t> built for clients from France, Germany, Saudi Arabia, UAE, UK and USA. </a:t>
            </a:r>
            <a:br>
              <a:rPr lang="pl" sz="800">
                <a:solidFill>
                  <a:schemeClr val="dk1"/>
                </a:solidFill>
                <a:latin typeface="Montserrat"/>
                <a:ea typeface="Montserrat"/>
                <a:cs typeface="Montserrat"/>
                <a:sym typeface="Montserrat"/>
              </a:rPr>
            </a:br>
            <a:endParaRPr sz="800">
              <a:solidFill>
                <a:schemeClr val="dk1"/>
              </a:solidFill>
              <a:latin typeface="Montserrat"/>
              <a:ea typeface="Montserrat"/>
              <a:cs typeface="Montserrat"/>
              <a:sym typeface="Montserrat"/>
            </a:endParaRPr>
          </a:p>
          <a:p>
            <a:pPr indent="0" lvl="0" marL="0" rtl="0" algn="l">
              <a:lnSpc>
                <a:spcPct val="150000"/>
              </a:lnSpc>
              <a:spcBef>
                <a:spcPts val="0"/>
              </a:spcBef>
              <a:spcAft>
                <a:spcPts val="0"/>
              </a:spcAft>
              <a:buNone/>
            </a:pPr>
            <a:r>
              <a:rPr lang="pl" sz="800">
                <a:solidFill>
                  <a:schemeClr val="dk1"/>
                </a:solidFill>
                <a:latin typeface="Montserrat"/>
                <a:ea typeface="Montserrat"/>
                <a:cs typeface="Montserrat"/>
                <a:sym typeface="Montserrat"/>
              </a:rPr>
              <a:t>JavaScript, Python, and Node.js</a:t>
            </a:r>
            <a:endParaRPr b="1" sz="800">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pic>
        <p:nvPicPr>
          <p:cNvPr id="638" name="Google Shape;638;p98"/>
          <p:cNvPicPr preferRelativeResize="0"/>
          <p:nvPr/>
        </p:nvPicPr>
        <p:blipFill>
          <a:blip r:embed="rId3">
            <a:alphaModFix/>
          </a:blip>
          <a:stretch>
            <a:fillRect/>
          </a:stretch>
        </p:blipFill>
        <p:spPr>
          <a:xfrm>
            <a:off x="863950" y="558000"/>
            <a:ext cx="1547999" cy="1547999"/>
          </a:xfrm>
          <a:prstGeom prst="rect">
            <a:avLst/>
          </a:prstGeom>
          <a:noFill/>
          <a:ln>
            <a:noFill/>
          </a:ln>
        </p:spPr>
      </p:pic>
      <p:pic>
        <p:nvPicPr>
          <p:cNvPr id="639" name="Google Shape;639;p98"/>
          <p:cNvPicPr preferRelativeResize="0"/>
          <p:nvPr/>
        </p:nvPicPr>
        <p:blipFill>
          <a:blip r:embed="rId4">
            <a:alphaModFix/>
          </a:blip>
          <a:stretch>
            <a:fillRect/>
          </a:stretch>
        </p:blipFill>
        <p:spPr>
          <a:xfrm>
            <a:off x="2513187" y="576350"/>
            <a:ext cx="3600000" cy="3240000"/>
          </a:xfrm>
          <a:prstGeom prst="rect">
            <a:avLst/>
          </a:prstGeom>
          <a:noFill/>
          <a:ln>
            <a:noFill/>
          </a:ln>
        </p:spPr>
      </p:pic>
      <p:sp>
        <p:nvSpPr>
          <p:cNvPr id="640" name="Google Shape;640;p98"/>
          <p:cNvSpPr/>
          <p:nvPr/>
        </p:nvSpPr>
        <p:spPr>
          <a:xfrm>
            <a:off x="1078950" y="4015125"/>
            <a:ext cx="5053500" cy="901500"/>
          </a:xfrm>
          <a:prstGeom prst="rect">
            <a:avLst/>
          </a:prstGeom>
          <a:solidFill>
            <a:srgbClr val="FFFFFF"/>
          </a:solidFill>
          <a:ln cap="flat" cmpd="sng" w="38100">
            <a:solidFill>
              <a:srgbClr val="6652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E6268"/>
              </a:solidFill>
            </a:endParaRPr>
          </a:p>
        </p:txBody>
      </p:sp>
      <p:graphicFrame>
        <p:nvGraphicFramePr>
          <p:cNvPr id="641" name="Google Shape;641;p98"/>
          <p:cNvGraphicFramePr/>
          <p:nvPr/>
        </p:nvGraphicFramePr>
        <p:xfrm>
          <a:off x="6225950" y="668100"/>
          <a:ext cx="3000000" cy="3000000"/>
        </p:xfrm>
        <a:graphic>
          <a:graphicData uri="http://schemas.openxmlformats.org/drawingml/2006/table">
            <a:tbl>
              <a:tblPr>
                <a:noFill/>
                <a:tableStyleId>{A2F7F07A-340F-4F4E-AF85-CEB82BE125E5}</a:tableStyleId>
              </a:tblPr>
              <a:tblGrid>
                <a:gridCol w="2413000"/>
              </a:tblGrid>
              <a:tr h="653750">
                <a:tc>
                  <a:txBody>
                    <a:bodyPr/>
                    <a:lstStyle/>
                    <a:p>
                      <a:pPr indent="0" lvl="0" marL="0" rtl="0" algn="l">
                        <a:lnSpc>
                          <a:spcPct val="115000"/>
                        </a:lnSpc>
                        <a:spcBef>
                          <a:spcPts val="0"/>
                        </a:spcBef>
                        <a:spcAft>
                          <a:spcPts val="0"/>
                        </a:spcAft>
                        <a:buNone/>
                      </a:pPr>
                      <a:r>
                        <a:rPr b="1" lang="pl" sz="800">
                          <a:solidFill>
                            <a:srgbClr val="000000"/>
                          </a:solidFill>
                          <a:latin typeface="Montserrat"/>
                          <a:ea typeface="Montserrat"/>
                          <a:cs typeface="Montserrat"/>
                          <a:sym typeface="Montserrat"/>
                        </a:rPr>
                        <a:t>Team size: </a:t>
                      </a:r>
                      <a:r>
                        <a:rPr lang="pl" sz="800">
                          <a:latin typeface="Montserrat"/>
                          <a:ea typeface="Montserrat"/>
                          <a:cs typeface="Montserrat"/>
                          <a:sym typeface="Montserrat"/>
                        </a:rPr>
                        <a:t>3-8</a:t>
                      </a:r>
                      <a:r>
                        <a:rPr lang="pl" sz="800">
                          <a:solidFill>
                            <a:srgbClr val="000000"/>
                          </a:solidFill>
                          <a:latin typeface="Montserrat"/>
                          <a:ea typeface="Montserrat"/>
                          <a:cs typeface="Montserrat"/>
                          <a:sym typeface="Montserrat"/>
                        </a:rPr>
                        <a:t> members </a:t>
                      </a:r>
                      <a:br>
                        <a:rPr lang="pl" sz="800">
                          <a:solidFill>
                            <a:srgbClr val="000000"/>
                          </a:solidFill>
                          <a:latin typeface="Montserrat"/>
                          <a:ea typeface="Montserrat"/>
                          <a:cs typeface="Montserrat"/>
                          <a:sym typeface="Montserrat"/>
                        </a:rPr>
                      </a:br>
                      <a:r>
                        <a:rPr lang="pl" sz="800">
                          <a:solidFill>
                            <a:srgbClr val="000000"/>
                          </a:solidFill>
                          <a:latin typeface="Montserrat"/>
                          <a:ea typeface="Montserrat"/>
                          <a:cs typeface="Montserrat"/>
                          <a:sym typeface="Montserrat"/>
                        </a:rPr>
                        <a:t>(</a:t>
                      </a:r>
                      <a:r>
                        <a:rPr lang="pl" sz="800">
                          <a:latin typeface="Montserrat"/>
                          <a:ea typeface="Montserrat"/>
                          <a:cs typeface="Montserrat"/>
                          <a:sym typeface="Montserrat"/>
                        </a:rPr>
                        <a:t>d</a:t>
                      </a:r>
                      <a:r>
                        <a:rPr lang="pl" sz="800">
                          <a:solidFill>
                            <a:srgbClr val="000000"/>
                          </a:solidFill>
                          <a:latin typeface="Montserrat"/>
                          <a:ea typeface="Montserrat"/>
                          <a:cs typeface="Montserrat"/>
                          <a:sym typeface="Montserrat"/>
                        </a:rPr>
                        <a:t>epends on needs coming from market feedback)</a:t>
                      </a:r>
                      <a:br>
                        <a:rPr lang="pl" sz="800">
                          <a:solidFill>
                            <a:srgbClr val="000000"/>
                          </a:solidFill>
                          <a:latin typeface="Montserrat"/>
                          <a:ea typeface="Montserrat"/>
                          <a:cs typeface="Montserrat"/>
                          <a:sym typeface="Montserrat"/>
                        </a:rPr>
                      </a:br>
                      <a:br>
                        <a:rPr lang="pl" sz="800">
                          <a:solidFill>
                            <a:srgbClr val="000000"/>
                          </a:solidFill>
                          <a:latin typeface="Montserrat"/>
                          <a:ea typeface="Montserrat"/>
                          <a:cs typeface="Montserrat"/>
                          <a:sym typeface="Montserrat"/>
                        </a:rPr>
                      </a:br>
                      <a:r>
                        <a:rPr b="1" lang="pl" sz="800">
                          <a:solidFill>
                            <a:srgbClr val="000000"/>
                          </a:solidFill>
                          <a:latin typeface="Montserrat"/>
                          <a:ea typeface="Montserrat"/>
                          <a:cs typeface="Montserrat"/>
                          <a:sym typeface="Montserrat"/>
                        </a:rPr>
                        <a:t>Number of teams:</a:t>
                      </a:r>
                      <a:r>
                        <a:rPr lang="pl" sz="800">
                          <a:solidFill>
                            <a:srgbClr val="000000"/>
                          </a:solidFill>
                          <a:latin typeface="Montserrat"/>
                          <a:ea typeface="Montserrat"/>
                          <a:cs typeface="Montserrat"/>
                          <a:sym typeface="Montserrat"/>
                        </a:rPr>
                        <a:t> </a:t>
                      </a:r>
                      <a:r>
                        <a:rPr lang="pl" sz="800">
                          <a:latin typeface="Montserrat"/>
                          <a:ea typeface="Montserrat"/>
                          <a:cs typeface="Montserrat"/>
                          <a:sym typeface="Montserrat"/>
                        </a:rPr>
                        <a:t>1-6 interdisciplinary teams</a:t>
                      </a:r>
                      <a:br>
                        <a:rPr lang="pl" sz="800">
                          <a:solidFill>
                            <a:srgbClr val="000000"/>
                          </a:solidFill>
                          <a:latin typeface="Montserrat"/>
                          <a:ea typeface="Montserrat"/>
                          <a:cs typeface="Montserrat"/>
                          <a:sym typeface="Montserrat"/>
                        </a:rPr>
                      </a:br>
                      <a:endParaRPr sz="800">
                        <a:solidFill>
                          <a:srgbClr val="000000"/>
                        </a:solidFill>
                        <a:latin typeface="Montserrat"/>
                        <a:ea typeface="Montserrat"/>
                        <a:cs typeface="Montserrat"/>
                        <a:sym typeface="Montserrat"/>
                      </a:endParaRPr>
                    </a:p>
                    <a:p>
                      <a:pPr indent="0" lvl="0" marL="0" rtl="0" algn="l">
                        <a:lnSpc>
                          <a:spcPct val="115000"/>
                        </a:lnSpc>
                        <a:spcBef>
                          <a:spcPts val="0"/>
                        </a:spcBef>
                        <a:spcAft>
                          <a:spcPts val="0"/>
                        </a:spcAft>
                        <a:buNone/>
                      </a:pPr>
                      <a:r>
                        <a:rPr b="1" lang="pl" sz="800">
                          <a:solidFill>
                            <a:srgbClr val="000000"/>
                          </a:solidFill>
                          <a:latin typeface="Montserrat"/>
                          <a:ea typeface="Montserrat"/>
                          <a:cs typeface="Montserrat"/>
                          <a:sym typeface="Montserrat"/>
                        </a:rPr>
                        <a:t>Timeline: </a:t>
                      </a:r>
                      <a:r>
                        <a:rPr lang="pl" sz="800">
                          <a:latin typeface="Montserrat"/>
                          <a:ea typeface="Montserrat"/>
                          <a:cs typeface="Montserrat"/>
                          <a:sym typeface="Montserrat"/>
                        </a:rPr>
                        <a:t>3 - 16 months</a:t>
                      </a:r>
                      <a:endParaRPr sz="800">
                        <a:solidFill>
                          <a:srgbClr val="00000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800">
                        <a:solidFill>
                          <a:srgbClr val="000000"/>
                        </a:solidFill>
                        <a:latin typeface="Montserrat"/>
                        <a:ea typeface="Montserrat"/>
                        <a:cs typeface="Montserrat"/>
                        <a:sym typeface="Montserrat"/>
                      </a:endParaRPr>
                    </a:p>
                    <a:p>
                      <a:pPr indent="0" lvl="0" marL="0" rtl="0" algn="l">
                        <a:lnSpc>
                          <a:spcPct val="115000"/>
                        </a:lnSpc>
                        <a:spcBef>
                          <a:spcPts val="0"/>
                        </a:spcBef>
                        <a:spcAft>
                          <a:spcPts val="0"/>
                        </a:spcAft>
                        <a:buNone/>
                      </a:pPr>
                      <a:r>
                        <a:rPr lang="pl" sz="800" u="sng">
                          <a:solidFill>
                            <a:srgbClr val="6652E4"/>
                          </a:solidFill>
                          <a:latin typeface="Montserrat"/>
                          <a:ea typeface="Montserrat"/>
                          <a:cs typeface="Montserrat"/>
                          <a:sym typeface="Montserrat"/>
                          <a:hlinkClick r:id="rId5">
                            <a:extLst>
                              <a:ext uri="{A12FA001-AC4F-418D-AE19-62706E023703}">
                                <ahyp:hlinkClr val="tx"/>
                              </a:ext>
                            </a:extLst>
                          </a:hlinkClick>
                        </a:rPr>
                        <a:t>HolaSpirit Case Study</a:t>
                      </a:r>
                      <a:endParaRPr sz="800">
                        <a:solidFill>
                          <a:srgbClr val="6652E4"/>
                        </a:solidFill>
                        <a:latin typeface="Montserrat"/>
                        <a:ea typeface="Montserrat"/>
                        <a:cs typeface="Montserrat"/>
                        <a:sym typeface="Montserrat"/>
                      </a:endParaRPr>
                    </a:p>
                  </a:txBody>
                  <a:tcPr marT="91425" marB="91425" marR="234000" marL="234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77600">
                <a:tc>
                  <a:txBody>
                    <a:bodyPr/>
                    <a:lstStyle/>
                    <a:p>
                      <a:pPr indent="0" lvl="0" marL="0" rtl="0" algn="l">
                        <a:lnSpc>
                          <a:spcPct val="115000"/>
                        </a:lnSpc>
                        <a:spcBef>
                          <a:spcPts val="0"/>
                        </a:spcBef>
                        <a:spcAft>
                          <a:spcPts val="0"/>
                        </a:spcAft>
                        <a:buNone/>
                      </a:pPr>
                      <a:r>
                        <a:t/>
                      </a:r>
                      <a:endParaRPr sz="800">
                        <a:solidFill>
                          <a:srgbClr val="6652E4"/>
                        </a:solidFill>
                        <a:latin typeface="Montserrat"/>
                        <a:ea typeface="Montserrat"/>
                        <a:cs typeface="Montserrat"/>
                        <a:sym typeface="Montserrat"/>
                      </a:endParaRPr>
                    </a:p>
                  </a:txBody>
                  <a:tcPr marT="91425" marB="91425" marR="234000" marL="2340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cxnSp>
        <p:nvCxnSpPr>
          <p:cNvPr id="642" name="Google Shape;642;p98"/>
          <p:cNvCxnSpPr/>
          <p:nvPr/>
        </p:nvCxnSpPr>
        <p:spPr>
          <a:xfrm>
            <a:off x="6462213" y="2458463"/>
            <a:ext cx="973200" cy="3900"/>
          </a:xfrm>
          <a:prstGeom prst="straightConnector1">
            <a:avLst/>
          </a:prstGeom>
          <a:noFill/>
          <a:ln cap="flat" cmpd="sng" w="38100">
            <a:solidFill>
              <a:srgbClr val="6652E4"/>
            </a:solidFill>
            <a:prstDash val="solid"/>
            <a:round/>
            <a:headEnd len="med" w="med" type="none"/>
            <a:tailEnd len="med" w="med" type="none"/>
          </a:ln>
        </p:spPr>
      </p:cxnSp>
      <p:sp>
        <p:nvSpPr>
          <p:cNvPr id="643" name="Google Shape;643;p98"/>
          <p:cNvSpPr txBox="1"/>
          <p:nvPr/>
        </p:nvSpPr>
        <p:spPr>
          <a:xfrm>
            <a:off x="2752337" y="4007588"/>
            <a:ext cx="3237000" cy="85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pl" sz="800">
                <a:latin typeface="Montserrat"/>
                <a:ea typeface="Montserrat"/>
                <a:cs typeface="Montserrat"/>
                <a:sym typeface="Montserrat"/>
              </a:rPr>
              <a:t>27 Products</a:t>
            </a:r>
            <a:r>
              <a:rPr lang="pl" sz="800">
                <a:latin typeface="Montserrat"/>
                <a:ea typeface="Montserrat"/>
                <a:cs typeface="Montserrat"/>
                <a:sym typeface="Montserrat"/>
              </a:rPr>
              <a:t> built</a:t>
            </a:r>
            <a:br>
              <a:rPr lang="pl" sz="800">
                <a:latin typeface="Montserrat"/>
                <a:ea typeface="Montserrat"/>
                <a:cs typeface="Montserrat"/>
                <a:sym typeface="Montserrat"/>
              </a:rPr>
            </a:br>
            <a:br>
              <a:rPr lang="pl" sz="800">
                <a:latin typeface="Montserrat"/>
                <a:ea typeface="Montserrat"/>
                <a:cs typeface="Montserrat"/>
                <a:sym typeface="Montserrat"/>
              </a:rPr>
            </a:br>
            <a:r>
              <a:rPr lang="pl" sz="800">
                <a:latin typeface="Montserrat"/>
                <a:ea typeface="Montserrat"/>
                <a:cs typeface="Montserrat"/>
                <a:sym typeface="Montserrat"/>
              </a:rPr>
              <a:t>Teams working together with client teams,</a:t>
            </a:r>
            <a:br>
              <a:rPr lang="pl" sz="800">
                <a:latin typeface="Montserrat"/>
                <a:ea typeface="Montserrat"/>
                <a:cs typeface="Montserrat"/>
                <a:sym typeface="Montserrat"/>
              </a:rPr>
            </a:br>
            <a:r>
              <a:rPr lang="pl" sz="800">
                <a:latin typeface="Montserrat"/>
                <a:ea typeface="Montserrat"/>
                <a:cs typeface="Montserrat"/>
                <a:sym typeface="Montserrat"/>
              </a:rPr>
              <a:t>implementations </a:t>
            </a:r>
            <a:r>
              <a:rPr lang="pl" sz="800">
                <a:solidFill>
                  <a:schemeClr val="dk1"/>
                </a:solidFill>
                <a:latin typeface="Montserrat"/>
                <a:ea typeface="Montserrat"/>
                <a:cs typeface="Montserrat"/>
                <a:sym typeface="Montserrat"/>
              </a:rPr>
              <a:t>simultaneous </a:t>
            </a:r>
            <a:r>
              <a:rPr lang="pl" sz="800">
                <a:latin typeface="Montserrat"/>
                <a:ea typeface="Montserrat"/>
                <a:cs typeface="Montserrat"/>
                <a:sym typeface="Montserrat"/>
              </a:rPr>
              <a:t>with agile transformation.</a:t>
            </a:r>
            <a:br>
              <a:rPr lang="pl" sz="800">
                <a:latin typeface="Montserrat"/>
                <a:ea typeface="Montserrat"/>
                <a:cs typeface="Montserrat"/>
                <a:sym typeface="Montserrat"/>
              </a:rPr>
            </a:br>
            <a:br>
              <a:rPr lang="pl" sz="800">
                <a:latin typeface="Montserrat"/>
                <a:ea typeface="Montserrat"/>
                <a:cs typeface="Montserrat"/>
                <a:sym typeface="Montserrat"/>
              </a:rPr>
            </a:br>
            <a:r>
              <a:rPr lang="pl" sz="800">
                <a:latin typeface="Montserrat"/>
                <a:ea typeface="Montserrat"/>
                <a:cs typeface="Montserrat"/>
                <a:sym typeface="Montserrat"/>
              </a:rPr>
              <a:t>JavaScript, Node.js, .NET, PHP, Java</a:t>
            </a:r>
            <a:endParaRPr sz="800">
              <a:latin typeface="Montserrat"/>
              <a:ea typeface="Montserrat"/>
              <a:cs typeface="Montserrat"/>
              <a:sym typeface="Montserrat"/>
            </a:endParaRPr>
          </a:p>
        </p:txBody>
      </p:sp>
      <p:sp>
        <p:nvSpPr>
          <p:cNvPr id="644" name="Google Shape;644;p98"/>
          <p:cNvSpPr txBox="1"/>
          <p:nvPr/>
        </p:nvSpPr>
        <p:spPr>
          <a:xfrm>
            <a:off x="1366425" y="4148900"/>
            <a:ext cx="828300" cy="57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l">
                <a:solidFill>
                  <a:srgbClr val="6652E4"/>
                </a:solidFill>
                <a:latin typeface="Montserrat"/>
                <a:ea typeface="Montserrat"/>
                <a:cs typeface="Montserrat"/>
                <a:sym typeface="Montserrat"/>
              </a:rPr>
              <a:t>2019 </a:t>
            </a:r>
            <a:br>
              <a:rPr b="1" lang="pl">
                <a:solidFill>
                  <a:srgbClr val="6652E4"/>
                </a:solidFill>
                <a:latin typeface="Montserrat"/>
                <a:ea typeface="Montserrat"/>
                <a:cs typeface="Montserrat"/>
                <a:sym typeface="Montserrat"/>
              </a:rPr>
            </a:br>
            <a:r>
              <a:rPr b="1" lang="pl">
                <a:solidFill>
                  <a:srgbClr val="6652E4"/>
                </a:solidFill>
                <a:latin typeface="Montserrat"/>
                <a:ea typeface="Montserrat"/>
                <a:cs typeface="Montserrat"/>
                <a:sym typeface="Montserrat"/>
              </a:rPr>
              <a:t>&amp; 2020</a:t>
            </a:r>
            <a:endParaRPr b="1">
              <a:solidFill>
                <a:srgbClr val="6652E4"/>
              </a:solidFill>
              <a:latin typeface="Montserrat"/>
              <a:ea typeface="Montserrat"/>
              <a:cs typeface="Montserrat"/>
              <a:sym typeface="Montserrat"/>
            </a:endParaRPr>
          </a:p>
        </p:txBody>
      </p:sp>
      <p:sp>
        <p:nvSpPr>
          <p:cNvPr id="645" name="Google Shape;645;p98"/>
          <p:cNvSpPr/>
          <p:nvPr/>
        </p:nvSpPr>
        <p:spPr>
          <a:xfrm>
            <a:off x="2417200" y="565850"/>
            <a:ext cx="98400" cy="1548000"/>
          </a:xfrm>
          <a:prstGeom prst="rect">
            <a:avLst/>
          </a:prstGeom>
          <a:solidFill>
            <a:srgbClr val="6652E4"/>
          </a:solidFill>
          <a:ln cap="flat" cmpd="sng" w="9525">
            <a:solidFill>
              <a:srgbClr val="6652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46" name="Google Shape;646;p98"/>
          <p:cNvCxnSpPr/>
          <p:nvPr/>
        </p:nvCxnSpPr>
        <p:spPr>
          <a:xfrm>
            <a:off x="2411938" y="576350"/>
            <a:ext cx="6221700" cy="2400"/>
          </a:xfrm>
          <a:prstGeom prst="straightConnector1">
            <a:avLst/>
          </a:prstGeom>
          <a:noFill/>
          <a:ln cap="flat" cmpd="sng" w="38100">
            <a:solidFill>
              <a:srgbClr val="6652E4"/>
            </a:solidFill>
            <a:prstDash val="solid"/>
            <a:round/>
            <a:headEnd len="med" w="med" type="none"/>
            <a:tailEnd len="med" w="med" type="none"/>
          </a:ln>
        </p:spPr>
      </p:cxnSp>
      <p:sp>
        <p:nvSpPr>
          <p:cNvPr id="647" name="Google Shape;647;p98"/>
          <p:cNvSpPr txBox="1"/>
          <p:nvPr/>
        </p:nvSpPr>
        <p:spPr>
          <a:xfrm>
            <a:off x="6376275" y="4484000"/>
            <a:ext cx="2543400" cy="46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l" sz="900">
                <a:solidFill>
                  <a:srgbClr val="1D1C1D"/>
                </a:solidFill>
                <a:latin typeface="Montserrat"/>
                <a:ea typeface="Montserrat"/>
                <a:cs typeface="Montserrat"/>
                <a:sym typeface="Montserrat"/>
              </a:rPr>
              <a:t>Three government products in development, one central environment</a:t>
            </a:r>
            <a:endParaRPr b="1" sz="900">
              <a:latin typeface="Montserrat"/>
              <a:ea typeface="Montserrat"/>
              <a:cs typeface="Montserrat"/>
              <a:sym typeface="Montserrat"/>
            </a:endParaRPr>
          </a:p>
        </p:txBody>
      </p:sp>
      <p:sp>
        <p:nvSpPr>
          <p:cNvPr id="648" name="Google Shape;648;p98"/>
          <p:cNvSpPr txBox="1"/>
          <p:nvPr/>
        </p:nvSpPr>
        <p:spPr>
          <a:xfrm>
            <a:off x="6376275" y="3406100"/>
            <a:ext cx="2495700" cy="46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l" sz="900">
                <a:solidFill>
                  <a:srgbClr val="1D1C1D"/>
                </a:solidFill>
                <a:latin typeface="Montserrat"/>
                <a:ea typeface="Montserrat"/>
                <a:cs typeface="Montserrat"/>
                <a:sym typeface="Montserrat"/>
              </a:rPr>
              <a:t>SEPA payment application</a:t>
            </a:r>
            <a:endParaRPr b="1" sz="900">
              <a:latin typeface="Montserrat"/>
              <a:ea typeface="Montserrat"/>
              <a:cs typeface="Montserrat"/>
              <a:sym typeface="Montserrat"/>
            </a:endParaRPr>
          </a:p>
        </p:txBody>
      </p:sp>
      <p:pic>
        <p:nvPicPr>
          <p:cNvPr id="649" name="Google Shape;649;p98"/>
          <p:cNvPicPr preferRelativeResize="0"/>
          <p:nvPr/>
        </p:nvPicPr>
        <p:blipFill>
          <a:blip r:embed="rId6">
            <a:alphaModFix/>
          </a:blip>
          <a:stretch>
            <a:fillRect/>
          </a:stretch>
        </p:blipFill>
        <p:spPr>
          <a:xfrm>
            <a:off x="6462225" y="3035400"/>
            <a:ext cx="860975" cy="408800"/>
          </a:xfrm>
          <a:prstGeom prst="rect">
            <a:avLst/>
          </a:prstGeom>
          <a:noFill/>
          <a:ln>
            <a:noFill/>
          </a:ln>
        </p:spPr>
      </p:pic>
      <p:pic>
        <p:nvPicPr>
          <p:cNvPr id="650" name="Google Shape;650;p98"/>
          <p:cNvPicPr preferRelativeResize="0"/>
          <p:nvPr/>
        </p:nvPicPr>
        <p:blipFill>
          <a:blip r:embed="rId7">
            <a:alphaModFix/>
          </a:blip>
          <a:stretch>
            <a:fillRect/>
          </a:stretch>
        </p:blipFill>
        <p:spPr>
          <a:xfrm>
            <a:off x="6462224" y="4042650"/>
            <a:ext cx="957883" cy="4088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pic>
        <p:nvPicPr>
          <p:cNvPr id="655" name="Google Shape;655;p99"/>
          <p:cNvPicPr preferRelativeResize="0"/>
          <p:nvPr/>
        </p:nvPicPr>
        <p:blipFill>
          <a:blip r:embed="rId3">
            <a:alphaModFix/>
          </a:blip>
          <a:stretch>
            <a:fillRect/>
          </a:stretch>
        </p:blipFill>
        <p:spPr>
          <a:xfrm>
            <a:off x="868239" y="565850"/>
            <a:ext cx="1548000" cy="1547999"/>
          </a:xfrm>
          <a:prstGeom prst="rect">
            <a:avLst/>
          </a:prstGeom>
          <a:noFill/>
          <a:ln>
            <a:noFill/>
          </a:ln>
        </p:spPr>
      </p:pic>
      <p:pic>
        <p:nvPicPr>
          <p:cNvPr id="656" name="Google Shape;656;p99"/>
          <p:cNvPicPr preferRelativeResize="0"/>
          <p:nvPr/>
        </p:nvPicPr>
        <p:blipFill>
          <a:blip r:embed="rId4">
            <a:alphaModFix/>
          </a:blip>
          <a:stretch>
            <a:fillRect/>
          </a:stretch>
        </p:blipFill>
        <p:spPr>
          <a:xfrm>
            <a:off x="2516550" y="577250"/>
            <a:ext cx="3599999" cy="3240000"/>
          </a:xfrm>
          <a:prstGeom prst="rect">
            <a:avLst/>
          </a:prstGeom>
          <a:noFill/>
          <a:ln>
            <a:noFill/>
          </a:ln>
        </p:spPr>
      </p:pic>
      <p:sp>
        <p:nvSpPr>
          <p:cNvPr id="657" name="Google Shape;657;p99"/>
          <p:cNvSpPr/>
          <p:nvPr/>
        </p:nvSpPr>
        <p:spPr>
          <a:xfrm>
            <a:off x="1078950" y="4015125"/>
            <a:ext cx="5053500" cy="901500"/>
          </a:xfrm>
          <a:prstGeom prst="rect">
            <a:avLst/>
          </a:prstGeom>
          <a:solidFill>
            <a:srgbClr val="FFFFFF"/>
          </a:solidFill>
          <a:ln cap="flat" cmpd="sng" w="38100">
            <a:solidFill>
              <a:srgbClr val="AAC5D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E6268"/>
              </a:solidFill>
            </a:endParaRPr>
          </a:p>
        </p:txBody>
      </p:sp>
      <p:graphicFrame>
        <p:nvGraphicFramePr>
          <p:cNvPr id="658" name="Google Shape;658;p99"/>
          <p:cNvGraphicFramePr/>
          <p:nvPr/>
        </p:nvGraphicFramePr>
        <p:xfrm>
          <a:off x="6225950" y="668100"/>
          <a:ext cx="3000000" cy="3000000"/>
        </p:xfrm>
        <a:graphic>
          <a:graphicData uri="http://schemas.openxmlformats.org/drawingml/2006/table">
            <a:tbl>
              <a:tblPr>
                <a:noFill/>
                <a:tableStyleId>{A2F7F07A-340F-4F4E-AF85-CEB82BE125E5}</a:tableStyleId>
              </a:tblPr>
              <a:tblGrid>
                <a:gridCol w="2413000"/>
              </a:tblGrid>
              <a:tr h="653750">
                <a:tc>
                  <a:txBody>
                    <a:bodyPr/>
                    <a:lstStyle/>
                    <a:p>
                      <a:pPr indent="0" lvl="0" marL="0" rtl="0" algn="l">
                        <a:lnSpc>
                          <a:spcPct val="115000"/>
                        </a:lnSpc>
                        <a:spcBef>
                          <a:spcPts val="0"/>
                        </a:spcBef>
                        <a:spcAft>
                          <a:spcPts val="0"/>
                        </a:spcAft>
                        <a:buNone/>
                      </a:pPr>
                      <a:r>
                        <a:rPr b="1" lang="pl" sz="800">
                          <a:solidFill>
                            <a:srgbClr val="000000"/>
                          </a:solidFill>
                          <a:latin typeface="Montserrat"/>
                          <a:ea typeface="Montserrat"/>
                          <a:cs typeface="Montserrat"/>
                          <a:sym typeface="Montserrat"/>
                        </a:rPr>
                        <a:t>Team size: </a:t>
                      </a:r>
                      <a:r>
                        <a:rPr lang="pl" sz="800">
                          <a:solidFill>
                            <a:srgbClr val="000000"/>
                          </a:solidFill>
                          <a:latin typeface="Montserrat"/>
                          <a:ea typeface="Montserrat"/>
                          <a:cs typeface="Montserrat"/>
                          <a:sym typeface="Montserrat"/>
                        </a:rPr>
                        <a:t>3-5 members (</a:t>
                      </a:r>
                      <a:r>
                        <a:rPr lang="pl" sz="800">
                          <a:latin typeface="Montserrat"/>
                          <a:ea typeface="Montserrat"/>
                          <a:cs typeface="Montserrat"/>
                          <a:sym typeface="Montserrat"/>
                        </a:rPr>
                        <a:t>d</a:t>
                      </a:r>
                      <a:r>
                        <a:rPr lang="pl" sz="800">
                          <a:solidFill>
                            <a:srgbClr val="000000"/>
                          </a:solidFill>
                          <a:latin typeface="Montserrat"/>
                          <a:ea typeface="Montserrat"/>
                          <a:cs typeface="Montserrat"/>
                          <a:sym typeface="Montserrat"/>
                        </a:rPr>
                        <a:t>epends on product growth strategy)</a:t>
                      </a:r>
                      <a:br>
                        <a:rPr lang="pl" sz="800">
                          <a:solidFill>
                            <a:srgbClr val="000000"/>
                          </a:solidFill>
                          <a:latin typeface="Montserrat"/>
                          <a:ea typeface="Montserrat"/>
                          <a:cs typeface="Montserrat"/>
                          <a:sym typeface="Montserrat"/>
                        </a:rPr>
                      </a:br>
                      <a:endParaRPr sz="800">
                        <a:solidFill>
                          <a:srgbClr val="000000"/>
                        </a:solidFill>
                        <a:latin typeface="Montserrat"/>
                        <a:ea typeface="Montserrat"/>
                        <a:cs typeface="Montserrat"/>
                        <a:sym typeface="Montserrat"/>
                      </a:endParaRPr>
                    </a:p>
                    <a:p>
                      <a:pPr indent="0" lvl="0" marL="0" rtl="0" algn="l">
                        <a:lnSpc>
                          <a:spcPct val="115000"/>
                        </a:lnSpc>
                        <a:spcBef>
                          <a:spcPts val="0"/>
                        </a:spcBef>
                        <a:spcAft>
                          <a:spcPts val="0"/>
                        </a:spcAft>
                        <a:buNone/>
                      </a:pPr>
                      <a:r>
                        <a:rPr b="1" lang="pl" sz="800">
                          <a:solidFill>
                            <a:srgbClr val="000000"/>
                          </a:solidFill>
                          <a:latin typeface="Montserrat"/>
                          <a:ea typeface="Montserrat"/>
                          <a:cs typeface="Montserrat"/>
                          <a:sym typeface="Montserrat"/>
                        </a:rPr>
                        <a:t>Timeline: </a:t>
                      </a:r>
                      <a:r>
                        <a:rPr lang="pl" sz="800">
                          <a:solidFill>
                            <a:srgbClr val="000000"/>
                          </a:solidFill>
                          <a:latin typeface="Montserrat"/>
                          <a:ea typeface="Montserrat"/>
                          <a:cs typeface="Montserrat"/>
                          <a:sym typeface="Montserrat"/>
                        </a:rPr>
                        <a:t>Usually quarterly based releases (1-5 years)</a:t>
                      </a:r>
                      <a:endParaRPr sz="800">
                        <a:solidFill>
                          <a:srgbClr val="00000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sz="800">
                        <a:solidFill>
                          <a:srgbClr val="000000"/>
                        </a:solidFill>
                        <a:latin typeface="Montserrat"/>
                        <a:ea typeface="Montserrat"/>
                        <a:cs typeface="Montserrat"/>
                        <a:sym typeface="Montserrat"/>
                      </a:endParaRPr>
                    </a:p>
                    <a:p>
                      <a:pPr indent="0" lvl="0" marL="0" rtl="0" algn="l">
                        <a:lnSpc>
                          <a:spcPct val="115000"/>
                        </a:lnSpc>
                        <a:spcBef>
                          <a:spcPts val="0"/>
                        </a:spcBef>
                        <a:spcAft>
                          <a:spcPts val="0"/>
                        </a:spcAft>
                        <a:buNone/>
                      </a:pPr>
                      <a:r>
                        <a:rPr lang="pl" sz="800" u="sng">
                          <a:solidFill>
                            <a:srgbClr val="6652E4"/>
                          </a:solidFill>
                          <a:latin typeface="Montserrat"/>
                          <a:ea typeface="Montserrat"/>
                          <a:cs typeface="Montserrat"/>
                          <a:sym typeface="Montserrat"/>
                          <a:hlinkClick r:id="rId5">
                            <a:extLst>
                              <a:ext uri="{A12FA001-AC4F-418D-AE19-62706E023703}">
                                <ahyp:hlinkClr val="tx"/>
                              </a:ext>
                            </a:extLst>
                          </a:hlinkClick>
                        </a:rPr>
                        <a:t>Ionoview Case Study</a:t>
                      </a:r>
                      <a:endParaRPr sz="800">
                        <a:solidFill>
                          <a:srgbClr val="6652E4"/>
                        </a:solidFill>
                        <a:latin typeface="Montserrat"/>
                        <a:ea typeface="Montserrat"/>
                        <a:cs typeface="Montserrat"/>
                        <a:sym typeface="Montserrat"/>
                      </a:endParaRPr>
                    </a:p>
                  </a:txBody>
                  <a:tcPr marT="91425" marB="91425" marR="234000" marL="234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77600">
                <a:tc>
                  <a:txBody>
                    <a:bodyPr/>
                    <a:lstStyle/>
                    <a:p>
                      <a:pPr indent="0" lvl="0" marL="0" rtl="0" algn="l">
                        <a:lnSpc>
                          <a:spcPct val="115000"/>
                        </a:lnSpc>
                        <a:spcBef>
                          <a:spcPts val="0"/>
                        </a:spcBef>
                        <a:spcAft>
                          <a:spcPts val="0"/>
                        </a:spcAft>
                        <a:buNone/>
                      </a:pPr>
                      <a:r>
                        <a:rPr lang="pl"/>
                        <a:t> </a:t>
                      </a:r>
                      <a:r>
                        <a:rPr lang="pl" sz="800" u="sng">
                          <a:solidFill>
                            <a:srgbClr val="6652E4"/>
                          </a:solidFill>
                          <a:latin typeface="Montserrat"/>
                          <a:ea typeface="Montserrat"/>
                          <a:cs typeface="Montserrat"/>
                          <a:sym typeface="Montserrat"/>
                          <a:hlinkClick r:id="rId6">
                            <a:extLst>
                              <a:ext uri="{A12FA001-AC4F-418D-AE19-62706E023703}">
                                <ahyp:hlinkClr val="tx"/>
                              </a:ext>
                            </a:extLst>
                          </a:hlinkClick>
                        </a:rPr>
                        <a:t>Learn more →</a:t>
                      </a:r>
                      <a:endParaRPr sz="1000">
                        <a:solidFill>
                          <a:srgbClr val="6652E4"/>
                        </a:solidFill>
                        <a:latin typeface="Montserrat"/>
                        <a:ea typeface="Montserrat"/>
                        <a:cs typeface="Montserrat"/>
                        <a:sym typeface="Montserrat"/>
                      </a:endParaRPr>
                    </a:p>
                  </a:txBody>
                  <a:tcPr marT="91425" marB="91425" marR="198000" marL="19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cxnSp>
        <p:nvCxnSpPr>
          <p:cNvPr id="659" name="Google Shape;659;p99"/>
          <p:cNvCxnSpPr/>
          <p:nvPr/>
        </p:nvCxnSpPr>
        <p:spPr>
          <a:xfrm>
            <a:off x="6462213" y="2458463"/>
            <a:ext cx="973200" cy="3900"/>
          </a:xfrm>
          <a:prstGeom prst="straightConnector1">
            <a:avLst/>
          </a:prstGeom>
          <a:noFill/>
          <a:ln cap="flat" cmpd="sng" w="38100">
            <a:solidFill>
              <a:srgbClr val="AAC5DA"/>
            </a:solidFill>
            <a:prstDash val="solid"/>
            <a:round/>
            <a:headEnd len="med" w="med" type="none"/>
            <a:tailEnd len="med" w="med" type="none"/>
          </a:ln>
        </p:spPr>
      </p:cxnSp>
      <p:sp>
        <p:nvSpPr>
          <p:cNvPr id="660" name="Google Shape;660;p99"/>
          <p:cNvSpPr txBox="1"/>
          <p:nvPr/>
        </p:nvSpPr>
        <p:spPr>
          <a:xfrm>
            <a:off x="2752337" y="4007588"/>
            <a:ext cx="3237000" cy="85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pl" sz="800">
                <a:latin typeface="Montserrat"/>
                <a:ea typeface="Montserrat"/>
                <a:cs typeface="Montserrat"/>
                <a:sym typeface="Montserrat"/>
              </a:rPr>
              <a:t>25 Products</a:t>
            </a:r>
            <a:r>
              <a:rPr lang="pl" sz="800">
                <a:latin typeface="Montserrat"/>
                <a:ea typeface="Montserrat"/>
                <a:cs typeface="Montserrat"/>
                <a:sym typeface="Montserrat"/>
              </a:rPr>
              <a:t> built</a:t>
            </a:r>
            <a:br>
              <a:rPr lang="pl" sz="800">
                <a:latin typeface="Montserrat"/>
                <a:ea typeface="Montserrat"/>
                <a:cs typeface="Montserrat"/>
                <a:sym typeface="Montserrat"/>
              </a:rPr>
            </a:br>
            <a:br>
              <a:rPr lang="pl" sz="800">
                <a:latin typeface="Montserrat"/>
                <a:ea typeface="Montserrat"/>
                <a:cs typeface="Montserrat"/>
                <a:sym typeface="Montserrat"/>
              </a:rPr>
            </a:br>
            <a:r>
              <a:rPr lang="pl" sz="800">
                <a:latin typeface="Montserrat"/>
                <a:ea typeface="Montserrat"/>
                <a:cs typeface="Montserrat"/>
                <a:sym typeface="Montserrat"/>
              </a:rPr>
              <a:t>Teams working together with client teams,</a:t>
            </a:r>
            <a:br>
              <a:rPr lang="pl" sz="800">
                <a:latin typeface="Montserrat"/>
                <a:ea typeface="Montserrat"/>
                <a:cs typeface="Montserrat"/>
                <a:sym typeface="Montserrat"/>
              </a:rPr>
            </a:br>
            <a:r>
              <a:rPr lang="pl" sz="800">
                <a:latin typeface="Montserrat"/>
                <a:ea typeface="Montserrat"/>
                <a:cs typeface="Montserrat"/>
                <a:sym typeface="Montserrat"/>
              </a:rPr>
              <a:t>implementations </a:t>
            </a:r>
            <a:r>
              <a:rPr lang="pl" sz="800">
                <a:solidFill>
                  <a:schemeClr val="dk1"/>
                </a:solidFill>
                <a:latin typeface="Montserrat"/>
                <a:ea typeface="Montserrat"/>
                <a:cs typeface="Montserrat"/>
                <a:sym typeface="Montserrat"/>
              </a:rPr>
              <a:t>simultaneous </a:t>
            </a:r>
            <a:r>
              <a:rPr lang="pl" sz="800">
                <a:latin typeface="Montserrat"/>
                <a:ea typeface="Montserrat"/>
                <a:cs typeface="Montserrat"/>
                <a:sym typeface="Montserrat"/>
              </a:rPr>
              <a:t>with agile transformation</a:t>
            </a:r>
            <a:br>
              <a:rPr lang="pl" sz="800">
                <a:latin typeface="Montserrat"/>
                <a:ea typeface="Montserrat"/>
                <a:cs typeface="Montserrat"/>
                <a:sym typeface="Montserrat"/>
              </a:rPr>
            </a:br>
            <a:br>
              <a:rPr lang="pl" sz="800">
                <a:latin typeface="Montserrat"/>
                <a:ea typeface="Montserrat"/>
                <a:cs typeface="Montserrat"/>
                <a:sym typeface="Montserrat"/>
              </a:rPr>
            </a:br>
            <a:r>
              <a:rPr lang="pl" sz="800">
                <a:latin typeface="Montserrat"/>
                <a:ea typeface="Montserrat"/>
                <a:cs typeface="Montserrat"/>
                <a:sym typeface="Montserrat"/>
              </a:rPr>
              <a:t>JavaScript, Node.js, .NET, PHP, Java, Python</a:t>
            </a:r>
            <a:endParaRPr sz="800">
              <a:latin typeface="Montserrat"/>
              <a:ea typeface="Montserrat"/>
              <a:cs typeface="Montserrat"/>
              <a:sym typeface="Montserrat"/>
            </a:endParaRPr>
          </a:p>
        </p:txBody>
      </p:sp>
      <p:sp>
        <p:nvSpPr>
          <p:cNvPr id="661" name="Google Shape;661;p99"/>
          <p:cNvSpPr txBox="1"/>
          <p:nvPr/>
        </p:nvSpPr>
        <p:spPr>
          <a:xfrm>
            <a:off x="1366425" y="4148900"/>
            <a:ext cx="828300" cy="57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l">
                <a:solidFill>
                  <a:srgbClr val="AAC5DA"/>
                </a:solidFill>
                <a:latin typeface="Montserrat"/>
                <a:ea typeface="Montserrat"/>
                <a:cs typeface="Montserrat"/>
                <a:sym typeface="Montserrat"/>
              </a:rPr>
              <a:t>2019 </a:t>
            </a:r>
            <a:br>
              <a:rPr b="1" lang="pl">
                <a:solidFill>
                  <a:srgbClr val="AAC5DA"/>
                </a:solidFill>
                <a:latin typeface="Montserrat"/>
                <a:ea typeface="Montserrat"/>
                <a:cs typeface="Montserrat"/>
                <a:sym typeface="Montserrat"/>
              </a:rPr>
            </a:br>
            <a:r>
              <a:rPr b="1" lang="pl">
                <a:solidFill>
                  <a:srgbClr val="AAC5DA"/>
                </a:solidFill>
                <a:latin typeface="Montserrat"/>
                <a:ea typeface="Montserrat"/>
                <a:cs typeface="Montserrat"/>
                <a:sym typeface="Montserrat"/>
              </a:rPr>
              <a:t>&amp; 2020</a:t>
            </a:r>
            <a:endParaRPr b="1">
              <a:solidFill>
                <a:srgbClr val="AAC5DA"/>
              </a:solidFill>
              <a:latin typeface="Montserrat"/>
              <a:ea typeface="Montserrat"/>
              <a:cs typeface="Montserrat"/>
              <a:sym typeface="Montserrat"/>
            </a:endParaRPr>
          </a:p>
        </p:txBody>
      </p:sp>
      <p:sp>
        <p:nvSpPr>
          <p:cNvPr id="662" name="Google Shape;662;p99"/>
          <p:cNvSpPr/>
          <p:nvPr/>
        </p:nvSpPr>
        <p:spPr>
          <a:xfrm>
            <a:off x="2417200" y="565850"/>
            <a:ext cx="98400" cy="1548000"/>
          </a:xfrm>
          <a:prstGeom prst="rect">
            <a:avLst/>
          </a:prstGeom>
          <a:solidFill>
            <a:srgbClr val="AAC5DA"/>
          </a:solidFill>
          <a:ln cap="flat" cmpd="sng" w="9525">
            <a:solidFill>
              <a:srgbClr val="AAC5D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63" name="Google Shape;663;p99"/>
          <p:cNvCxnSpPr/>
          <p:nvPr/>
        </p:nvCxnSpPr>
        <p:spPr>
          <a:xfrm>
            <a:off x="2417188" y="573950"/>
            <a:ext cx="6221700" cy="2400"/>
          </a:xfrm>
          <a:prstGeom prst="straightConnector1">
            <a:avLst/>
          </a:prstGeom>
          <a:noFill/>
          <a:ln cap="flat" cmpd="sng" w="38100">
            <a:solidFill>
              <a:srgbClr val="AAC5DA"/>
            </a:solidFill>
            <a:prstDash val="solid"/>
            <a:round/>
            <a:headEnd len="med" w="med" type="none"/>
            <a:tailEnd len="med" w="med" type="none"/>
          </a:ln>
        </p:spPr>
      </p:cxnSp>
      <p:sp>
        <p:nvSpPr>
          <p:cNvPr id="664" name="Google Shape;664;p99"/>
          <p:cNvSpPr txBox="1"/>
          <p:nvPr/>
        </p:nvSpPr>
        <p:spPr>
          <a:xfrm>
            <a:off x="6458975" y="3406100"/>
            <a:ext cx="2412900" cy="46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l" sz="900">
                <a:solidFill>
                  <a:srgbClr val="1D1C1D"/>
                </a:solidFill>
                <a:latin typeface="Montserrat"/>
                <a:ea typeface="Montserrat"/>
                <a:cs typeface="Montserrat"/>
                <a:sym typeface="Montserrat"/>
              </a:rPr>
              <a:t>5 years of cooperation, 3 products scaled</a:t>
            </a:r>
            <a:endParaRPr b="1" sz="900">
              <a:latin typeface="Montserrat"/>
              <a:ea typeface="Montserrat"/>
              <a:cs typeface="Montserrat"/>
              <a:sym typeface="Montserrat"/>
            </a:endParaRPr>
          </a:p>
        </p:txBody>
      </p:sp>
      <p:pic>
        <p:nvPicPr>
          <p:cNvPr id="665" name="Google Shape;665;p99"/>
          <p:cNvPicPr preferRelativeResize="0"/>
          <p:nvPr/>
        </p:nvPicPr>
        <p:blipFill>
          <a:blip r:embed="rId7">
            <a:alphaModFix/>
          </a:blip>
          <a:stretch>
            <a:fillRect/>
          </a:stretch>
        </p:blipFill>
        <p:spPr>
          <a:xfrm>
            <a:off x="6499625" y="3138072"/>
            <a:ext cx="917676" cy="318850"/>
          </a:xfrm>
          <a:prstGeom prst="rect">
            <a:avLst/>
          </a:prstGeom>
          <a:noFill/>
          <a:ln>
            <a:noFill/>
          </a:ln>
        </p:spPr>
      </p:pic>
      <p:pic>
        <p:nvPicPr>
          <p:cNvPr id="666" name="Google Shape;666;p99"/>
          <p:cNvPicPr preferRelativeResize="0"/>
          <p:nvPr/>
        </p:nvPicPr>
        <p:blipFill>
          <a:blip r:embed="rId8">
            <a:alphaModFix/>
          </a:blip>
          <a:stretch>
            <a:fillRect/>
          </a:stretch>
        </p:blipFill>
        <p:spPr>
          <a:xfrm>
            <a:off x="6546925" y="4037172"/>
            <a:ext cx="1046002" cy="468302"/>
          </a:xfrm>
          <a:prstGeom prst="rect">
            <a:avLst/>
          </a:prstGeom>
          <a:noFill/>
          <a:ln>
            <a:noFill/>
          </a:ln>
        </p:spPr>
      </p:pic>
      <p:sp>
        <p:nvSpPr>
          <p:cNvPr id="667" name="Google Shape;667;p99"/>
          <p:cNvSpPr txBox="1"/>
          <p:nvPr/>
        </p:nvSpPr>
        <p:spPr>
          <a:xfrm>
            <a:off x="6499625" y="4448325"/>
            <a:ext cx="2412900" cy="46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l" sz="900">
                <a:solidFill>
                  <a:srgbClr val="1D1C1D"/>
                </a:solidFill>
                <a:latin typeface="Montserrat"/>
                <a:ea typeface="Montserrat"/>
                <a:cs typeface="Montserrat"/>
                <a:sym typeface="Montserrat"/>
              </a:rPr>
              <a:t>6 Boldare development teams of 12 working on products</a:t>
            </a:r>
            <a:endParaRPr b="1" sz="900">
              <a:solidFill>
                <a:srgbClr val="1D1C1D"/>
              </a:solidFill>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p100"/>
          <p:cNvSpPr txBox="1"/>
          <p:nvPr/>
        </p:nvSpPr>
        <p:spPr>
          <a:xfrm>
            <a:off x="1061400" y="1102175"/>
            <a:ext cx="2216400" cy="181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7600">
                <a:solidFill>
                  <a:srgbClr val="E4EEF3"/>
                </a:solidFill>
                <a:latin typeface="Montserrat Black"/>
                <a:ea typeface="Montserrat Black"/>
                <a:cs typeface="Montserrat Black"/>
                <a:sym typeface="Montserrat Black"/>
              </a:rPr>
              <a:t>02.</a:t>
            </a:r>
            <a:endParaRPr sz="7600">
              <a:solidFill>
                <a:srgbClr val="E4EEF3"/>
              </a:solidFill>
              <a:latin typeface="Montserrat Black"/>
              <a:ea typeface="Montserrat Black"/>
              <a:cs typeface="Montserrat Black"/>
              <a:sym typeface="Montserrat Black"/>
            </a:endParaRPr>
          </a:p>
        </p:txBody>
      </p:sp>
      <p:sp>
        <p:nvSpPr>
          <p:cNvPr id="673" name="Google Shape;673;p100"/>
          <p:cNvSpPr txBox="1"/>
          <p:nvPr/>
        </p:nvSpPr>
        <p:spPr>
          <a:xfrm>
            <a:off x="1061400" y="935175"/>
            <a:ext cx="2484300" cy="817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pl" sz="2800">
                <a:solidFill>
                  <a:srgbClr val="242424"/>
                </a:solidFill>
                <a:latin typeface="Montserrat Black"/>
                <a:ea typeface="Montserrat Black"/>
                <a:cs typeface="Montserrat Black"/>
                <a:sym typeface="Montserrat Black"/>
              </a:rPr>
              <a:t>Industries</a:t>
            </a:r>
            <a:endParaRPr sz="2400">
              <a:solidFill>
                <a:srgbClr val="242424"/>
              </a:solidFill>
              <a:latin typeface="Montserrat Black"/>
              <a:ea typeface="Montserrat Black"/>
              <a:cs typeface="Montserrat Black"/>
              <a:sym typeface="Montserrat Black"/>
            </a:endParaRPr>
          </a:p>
        </p:txBody>
      </p:sp>
      <p:sp>
        <p:nvSpPr>
          <p:cNvPr id="674" name="Google Shape;674;p100"/>
          <p:cNvSpPr txBox="1"/>
          <p:nvPr/>
        </p:nvSpPr>
        <p:spPr>
          <a:xfrm>
            <a:off x="7536375" y="850625"/>
            <a:ext cx="1184400" cy="484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pl">
                <a:latin typeface="Montserrat"/>
                <a:ea typeface="Montserrat"/>
                <a:cs typeface="Montserrat"/>
                <a:sym typeface="Montserrat"/>
              </a:rPr>
              <a:t>2019/2020</a:t>
            </a:r>
            <a:endParaRPr b="1">
              <a:latin typeface="Montserrat"/>
              <a:ea typeface="Montserrat"/>
              <a:cs typeface="Montserrat"/>
              <a:sym typeface="Montserrat"/>
            </a:endParaRPr>
          </a:p>
        </p:txBody>
      </p:sp>
      <p:sp>
        <p:nvSpPr>
          <p:cNvPr id="675" name="Google Shape;675;p100"/>
          <p:cNvSpPr txBox="1"/>
          <p:nvPr>
            <p:ph idx="12" type="sldNum"/>
          </p:nvPr>
        </p:nvSpPr>
        <p:spPr>
          <a:xfrm>
            <a:off x="8472458" y="4796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l"/>
              <a:t>‹#›</a:t>
            </a:fld>
            <a:endParaRPr/>
          </a:p>
        </p:txBody>
      </p:sp>
      <p:pic>
        <p:nvPicPr>
          <p:cNvPr id="676" name="Google Shape;676;p100"/>
          <p:cNvPicPr preferRelativeResize="0"/>
          <p:nvPr/>
        </p:nvPicPr>
        <p:blipFill>
          <a:blip r:embed="rId3">
            <a:alphaModFix/>
          </a:blip>
          <a:stretch>
            <a:fillRect/>
          </a:stretch>
        </p:blipFill>
        <p:spPr>
          <a:xfrm>
            <a:off x="4923525" y="1752975"/>
            <a:ext cx="2984476" cy="2933450"/>
          </a:xfrm>
          <a:prstGeom prst="rect">
            <a:avLst/>
          </a:prstGeom>
          <a:noFill/>
          <a:ln>
            <a:noFill/>
          </a:ln>
        </p:spPr>
      </p:pic>
      <p:sp>
        <p:nvSpPr>
          <p:cNvPr id="677" name="Google Shape;677;p100"/>
          <p:cNvSpPr txBox="1"/>
          <p:nvPr/>
        </p:nvSpPr>
        <p:spPr>
          <a:xfrm>
            <a:off x="3463800" y="4238425"/>
            <a:ext cx="22164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l" sz="900">
                <a:latin typeface="Montserrat Medium"/>
                <a:ea typeface="Montserrat Medium"/>
                <a:cs typeface="Montserrat Medium"/>
                <a:sym typeface="Montserrat Medium"/>
              </a:rPr>
              <a:t>Management Consulting</a:t>
            </a:r>
            <a:r>
              <a:rPr lang="pl" sz="900">
                <a:latin typeface="Montserrat Medium"/>
                <a:ea typeface="Montserrat Medium"/>
                <a:cs typeface="Montserrat Medium"/>
                <a:sym typeface="Montserrat Medium"/>
              </a:rPr>
              <a:t> (31%)</a:t>
            </a:r>
            <a:endParaRPr sz="900">
              <a:latin typeface="Montserrat Medium"/>
              <a:ea typeface="Montserrat Medium"/>
              <a:cs typeface="Montserrat Medium"/>
              <a:sym typeface="Montserrat Medium"/>
            </a:endParaRPr>
          </a:p>
        </p:txBody>
      </p:sp>
      <p:sp>
        <p:nvSpPr>
          <p:cNvPr id="678" name="Google Shape;678;p100"/>
          <p:cNvSpPr txBox="1"/>
          <p:nvPr/>
        </p:nvSpPr>
        <p:spPr>
          <a:xfrm>
            <a:off x="7536375" y="4099825"/>
            <a:ext cx="1776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l" sz="900">
                <a:latin typeface="Montserrat Medium"/>
                <a:ea typeface="Montserrat Medium"/>
                <a:cs typeface="Montserrat Medium"/>
                <a:sym typeface="Montserrat Medium"/>
              </a:rPr>
              <a:t>Information Technology </a:t>
            </a:r>
            <a:endParaRPr sz="900">
              <a:latin typeface="Montserrat Medium"/>
              <a:ea typeface="Montserrat Medium"/>
              <a:cs typeface="Montserrat Medium"/>
              <a:sym typeface="Montserrat Medium"/>
            </a:endParaRPr>
          </a:p>
          <a:p>
            <a:pPr indent="0" lvl="0" marL="0" rtl="0" algn="l">
              <a:spcBef>
                <a:spcPts val="0"/>
              </a:spcBef>
              <a:spcAft>
                <a:spcPts val="0"/>
              </a:spcAft>
              <a:buNone/>
            </a:pPr>
            <a:r>
              <a:rPr lang="pl" sz="900">
                <a:latin typeface="Montserrat Medium"/>
                <a:ea typeface="Montserrat Medium"/>
                <a:cs typeface="Montserrat Medium"/>
                <a:sym typeface="Montserrat Medium"/>
              </a:rPr>
              <a:t>and Services (25%)</a:t>
            </a:r>
            <a:endParaRPr sz="900">
              <a:latin typeface="Montserrat Medium"/>
              <a:ea typeface="Montserrat Medium"/>
              <a:cs typeface="Montserrat Medium"/>
              <a:sym typeface="Montserrat Medium"/>
            </a:endParaRPr>
          </a:p>
        </p:txBody>
      </p:sp>
      <p:sp>
        <p:nvSpPr>
          <p:cNvPr id="679" name="Google Shape;679;p100"/>
          <p:cNvSpPr txBox="1"/>
          <p:nvPr/>
        </p:nvSpPr>
        <p:spPr>
          <a:xfrm>
            <a:off x="7203575" y="1671925"/>
            <a:ext cx="13968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l" sz="900">
                <a:latin typeface="Montserrat Medium"/>
                <a:ea typeface="Montserrat Medium"/>
                <a:cs typeface="Montserrat Medium"/>
                <a:sym typeface="Montserrat Medium"/>
              </a:rPr>
              <a:t>Government</a:t>
            </a:r>
            <a:r>
              <a:rPr lang="pl" sz="900">
                <a:latin typeface="Montserrat Medium"/>
                <a:ea typeface="Montserrat Medium"/>
                <a:cs typeface="Montserrat Medium"/>
                <a:sym typeface="Montserrat Medium"/>
              </a:rPr>
              <a:t> (17%)</a:t>
            </a:r>
            <a:endParaRPr sz="900">
              <a:latin typeface="Montserrat Medium"/>
              <a:ea typeface="Montserrat Medium"/>
              <a:cs typeface="Montserrat Medium"/>
              <a:sym typeface="Montserrat Medium"/>
            </a:endParaRPr>
          </a:p>
        </p:txBody>
      </p:sp>
      <p:sp>
        <p:nvSpPr>
          <p:cNvPr id="680" name="Google Shape;680;p100"/>
          <p:cNvSpPr txBox="1"/>
          <p:nvPr/>
        </p:nvSpPr>
        <p:spPr>
          <a:xfrm>
            <a:off x="3746650" y="2204550"/>
            <a:ext cx="1396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l" sz="900">
                <a:latin typeface="Montserrat Medium"/>
                <a:ea typeface="Montserrat Medium"/>
                <a:cs typeface="Montserrat Medium"/>
                <a:sym typeface="Montserrat Medium"/>
              </a:rPr>
              <a:t>Renewables &amp;</a:t>
            </a:r>
            <a:endParaRPr sz="900">
              <a:latin typeface="Montserrat Medium"/>
              <a:ea typeface="Montserrat Medium"/>
              <a:cs typeface="Montserrat Medium"/>
              <a:sym typeface="Montserrat Medium"/>
            </a:endParaRPr>
          </a:p>
          <a:p>
            <a:pPr indent="0" lvl="0" marL="0" rtl="0" algn="l">
              <a:spcBef>
                <a:spcPts val="0"/>
              </a:spcBef>
              <a:spcAft>
                <a:spcPts val="0"/>
              </a:spcAft>
              <a:buNone/>
            </a:pPr>
            <a:r>
              <a:rPr lang="pl" sz="900">
                <a:latin typeface="Montserrat Medium"/>
                <a:ea typeface="Montserrat Medium"/>
                <a:cs typeface="Montserrat Medium"/>
                <a:sym typeface="Montserrat Medium"/>
              </a:rPr>
              <a:t>Environment</a:t>
            </a:r>
            <a:r>
              <a:rPr lang="pl" sz="900">
                <a:latin typeface="Montserrat Medium"/>
                <a:ea typeface="Montserrat Medium"/>
                <a:cs typeface="Montserrat Medium"/>
                <a:sym typeface="Montserrat Medium"/>
              </a:rPr>
              <a:t> (14%)</a:t>
            </a:r>
            <a:endParaRPr sz="900">
              <a:latin typeface="Montserrat Medium"/>
              <a:ea typeface="Montserrat Medium"/>
              <a:cs typeface="Montserrat Medium"/>
              <a:sym typeface="Montserrat Medium"/>
            </a:endParaRPr>
          </a:p>
        </p:txBody>
      </p:sp>
      <p:sp>
        <p:nvSpPr>
          <p:cNvPr id="681" name="Google Shape;681;p100"/>
          <p:cNvSpPr txBox="1"/>
          <p:nvPr/>
        </p:nvSpPr>
        <p:spPr>
          <a:xfrm>
            <a:off x="4923513" y="1597475"/>
            <a:ext cx="13968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l" sz="900">
                <a:latin typeface="Montserrat Medium"/>
                <a:ea typeface="Montserrat Medium"/>
                <a:cs typeface="Montserrat Medium"/>
                <a:sym typeface="Montserrat Medium"/>
              </a:rPr>
              <a:t>Other</a:t>
            </a:r>
            <a:r>
              <a:rPr lang="pl" sz="900">
                <a:latin typeface="Montserrat Medium"/>
                <a:ea typeface="Montserrat Medium"/>
                <a:cs typeface="Montserrat Medium"/>
                <a:sym typeface="Montserrat Medium"/>
              </a:rPr>
              <a:t> (10%)</a:t>
            </a:r>
            <a:endParaRPr sz="900">
              <a:latin typeface="Montserrat Medium"/>
              <a:ea typeface="Montserrat Medium"/>
              <a:cs typeface="Montserrat Medium"/>
              <a:sym typeface="Montserrat Medium"/>
            </a:endParaRPr>
          </a:p>
        </p:txBody>
      </p:sp>
      <p:sp>
        <p:nvSpPr>
          <p:cNvPr id="682" name="Google Shape;682;p100"/>
          <p:cNvSpPr txBox="1"/>
          <p:nvPr/>
        </p:nvSpPr>
        <p:spPr>
          <a:xfrm>
            <a:off x="5956488" y="1335425"/>
            <a:ext cx="13968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l" sz="900">
                <a:latin typeface="Montserrat Medium"/>
                <a:ea typeface="Montserrat Medium"/>
                <a:cs typeface="Montserrat Medium"/>
                <a:sym typeface="Montserrat Medium"/>
              </a:rPr>
              <a:t>Biotechnology</a:t>
            </a:r>
            <a:r>
              <a:rPr lang="pl" sz="900">
                <a:latin typeface="Montserrat Medium"/>
                <a:ea typeface="Montserrat Medium"/>
                <a:cs typeface="Montserrat Medium"/>
                <a:sym typeface="Montserrat Medium"/>
              </a:rPr>
              <a:t> (3%)</a:t>
            </a:r>
            <a:endParaRPr sz="900">
              <a:latin typeface="Montserrat Medium"/>
              <a:ea typeface="Montserrat Medium"/>
              <a:cs typeface="Montserrat Medium"/>
              <a:sym typeface="Montserrat Medium"/>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22222"/>
        </a:solidFill>
      </p:bgPr>
    </p:bg>
    <p:spTree>
      <p:nvGrpSpPr>
        <p:cNvPr id="686" name="Shape 686"/>
        <p:cNvGrpSpPr/>
        <p:nvPr/>
      </p:nvGrpSpPr>
      <p:grpSpPr>
        <a:xfrm>
          <a:off x="0" y="0"/>
          <a:ext cx="0" cy="0"/>
          <a:chOff x="0" y="0"/>
          <a:chExt cx="0" cy="0"/>
        </a:xfrm>
      </p:grpSpPr>
      <p:pic>
        <p:nvPicPr>
          <p:cNvPr id="687" name="Google Shape;687;p101"/>
          <p:cNvPicPr preferRelativeResize="0"/>
          <p:nvPr/>
        </p:nvPicPr>
        <p:blipFill>
          <a:blip r:embed="rId3">
            <a:alphaModFix/>
          </a:blip>
          <a:stretch>
            <a:fillRect/>
          </a:stretch>
        </p:blipFill>
        <p:spPr>
          <a:xfrm>
            <a:off x="3035481" y="1667406"/>
            <a:ext cx="1578264" cy="579336"/>
          </a:xfrm>
          <a:prstGeom prst="rect">
            <a:avLst/>
          </a:prstGeom>
          <a:noFill/>
          <a:ln>
            <a:noFill/>
          </a:ln>
        </p:spPr>
      </p:pic>
      <p:pic>
        <p:nvPicPr>
          <p:cNvPr id="688" name="Google Shape;688;p101"/>
          <p:cNvPicPr preferRelativeResize="0"/>
          <p:nvPr/>
        </p:nvPicPr>
        <p:blipFill>
          <a:blip r:embed="rId4">
            <a:alphaModFix/>
          </a:blip>
          <a:stretch>
            <a:fillRect/>
          </a:stretch>
        </p:blipFill>
        <p:spPr>
          <a:xfrm>
            <a:off x="3250604" y="3467579"/>
            <a:ext cx="1111276" cy="407923"/>
          </a:xfrm>
          <a:prstGeom prst="rect">
            <a:avLst/>
          </a:prstGeom>
          <a:noFill/>
          <a:ln>
            <a:noFill/>
          </a:ln>
        </p:spPr>
      </p:pic>
      <p:pic>
        <p:nvPicPr>
          <p:cNvPr id="689" name="Google Shape;689;p101"/>
          <p:cNvPicPr preferRelativeResize="0"/>
          <p:nvPr/>
        </p:nvPicPr>
        <p:blipFill>
          <a:blip r:embed="rId5">
            <a:alphaModFix/>
          </a:blip>
          <a:stretch>
            <a:fillRect/>
          </a:stretch>
        </p:blipFill>
        <p:spPr>
          <a:xfrm>
            <a:off x="3250594" y="2669080"/>
            <a:ext cx="1111276" cy="407919"/>
          </a:xfrm>
          <a:prstGeom prst="rect">
            <a:avLst/>
          </a:prstGeom>
          <a:noFill/>
          <a:ln>
            <a:noFill/>
          </a:ln>
        </p:spPr>
      </p:pic>
      <p:pic>
        <p:nvPicPr>
          <p:cNvPr id="690" name="Google Shape;690;p101"/>
          <p:cNvPicPr preferRelativeResize="0"/>
          <p:nvPr/>
        </p:nvPicPr>
        <p:blipFill>
          <a:blip r:embed="rId6">
            <a:alphaModFix/>
          </a:blip>
          <a:stretch>
            <a:fillRect/>
          </a:stretch>
        </p:blipFill>
        <p:spPr>
          <a:xfrm>
            <a:off x="5054615" y="2669075"/>
            <a:ext cx="1111276" cy="407916"/>
          </a:xfrm>
          <a:prstGeom prst="rect">
            <a:avLst/>
          </a:prstGeom>
          <a:noFill/>
          <a:ln>
            <a:noFill/>
          </a:ln>
        </p:spPr>
      </p:pic>
      <p:pic>
        <p:nvPicPr>
          <p:cNvPr id="691" name="Google Shape;691;p101"/>
          <p:cNvPicPr preferRelativeResize="0"/>
          <p:nvPr/>
        </p:nvPicPr>
        <p:blipFill>
          <a:blip r:embed="rId7">
            <a:alphaModFix/>
          </a:blip>
          <a:stretch>
            <a:fillRect/>
          </a:stretch>
        </p:blipFill>
        <p:spPr>
          <a:xfrm>
            <a:off x="1376269" y="3467580"/>
            <a:ext cx="1107538" cy="407924"/>
          </a:xfrm>
          <a:prstGeom prst="rect">
            <a:avLst/>
          </a:prstGeom>
          <a:noFill/>
          <a:ln>
            <a:noFill/>
          </a:ln>
        </p:spPr>
      </p:pic>
      <p:pic>
        <p:nvPicPr>
          <p:cNvPr id="692" name="Google Shape;692;p101"/>
          <p:cNvPicPr preferRelativeResize="0"/>
          <p:nvPr/>
        </p:nvPicPr>
        <p:blipFill>
          <a:blip r:embed="rId8">
            <a:alphaModFix/>
          </a:blip>
          <a:stretch>
            <a:fillRect/>
          </a:stretch>
        </p:blipFill>
        <p:spPr>
          <a:xfrm>
            <a:off x="1140900" y="1618125"/>
            <a:ext cx="1578263" cy="628617"/>
          </a:xfrm>
          <a:prstGeom prst="rect">
            <a:avLst/>
          </a:prstGeom>
          <a:noFill/>
          <a:ln>
            <a:noFill/>
          </a:ln>
        </p:spPr>
      </p:pic>
      <p:sp>
        <p:nvSpPr>
          <p:cNvPr id="693" name="Google Shape;693;p101"/>
          <p:cNvSpPr txBox="1"/>
          <p:nvPr/>
        </p:nvSpPr>
        <p:spPr>
          <a:xfrm>
            <a:off x="1054500" y="384000"/>
            <a:ext cx="2243700" cy="51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l" sz="1800">
                <a:solidFill>
                  <a:srgbClr val="F8F8F5"/>
                </a:solidFill>
                <a:highlight>
                  <a:srgbClr val="F8F8F5"/>
                </a:highlight>
                <a:latin typeface="Montserrat"/>
                <a:ea typeface="Montserrat"/>
                <a:cs typeface="Montserrat"/>
                <a:sym typeface="Montserrat"/>
              </a:rPr>
              <a:t>-</a:t>
            </a:r>
            <a:r>
              <a:rPr b="1" lang="pl" sz="1800">
                <a:solidFill>
                  <a:srgbClr val="303030"/>
                </a:solidFill>
                <a:highlight>
                  <a:srgbClr val="F8F8F5"/>
                </a:highlight>
                <a:latin typeface="Montserrat"/>
                <a:ea typeface="Montserrat"/>
                <a:cs typeface="Montserrat"/>
                <a:sym typeface="Montserrat"/>
              </a:rPr>
              <a:t>Awards</a:t>
            </a:r>
            <a:r>
              <a:rPr b="1" lang="pl" sz="1800">
                <a:solidFill>
                  <a:srgbClr val="F8F8F5"/>
                </a:solidFill>
                <a:highlight>
                  <a:srgbClr val="F8F8F5"/>
                </a:highlight>
                <a:latin typeface="Montserrat"/>
                <a:ea typeface="Montserrat"/>
                <a:cs typeface="Montserrat"/>
                <a:sym typeface="Montserrat"/>
              </a:rPr>
              <a:t>-</a:t>
            </a:r>
            <a:endParaRPr b="1" sz="1800">
              <a:solidFill>
                <a:srgbClr val="F8F8F5"/>
              </a:solidFill>
              <a:highlight>
                <a:srgbClr val="F8F8F5"/>
              </a:highlight>
              <a:latin typeface="Montserrat"/>
              <a:ea typeface="Montserrat"/>
              <a:cs typeface="Montserrat"/>
              <a:sym typeface="Montserrat"/>
            </a:endParaRPr>
          </a:p>
        </p:txBody>
      </p:sp>
      <p:sp>
        <p:nvSpPr>
          <p:cNvPr id="694" name="Google Shape;694;p101"/>
          <p:cNvSpPr txBox="1"/>
          <p:nvPr/>
        </p:nvSpPr>
        <p:spPr>
          <a:xfrm>
            <a:off x="1064700" y="4409094"/>
            <a:ext cx="6054300" cy="34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l" sz="1100" u="sng">
                <a:solidFill>
                  <a:srgbClr val="F1D624"/>
                </a:solidFill>
                <a:latin typeface="Montserrat"/>
                <a:ea typeface="Montserrat"/>
                <a:cs typeface="Montserrat"/>
                <a:sym typeface="Montserrat"/>
                <a:hlinkClick r:id="rId9">
                  <a:extLst>
                    <a:ext uri="{A12FA001-AC4F-418D-AE19-62706E023703}">
                      <ahyp:hlinkClr val="tx"/>
                    </a:ext>
                  </a:extLst>
                </a:hlinkClick>
              </a:rPr>
              <a:t>Learn how our design can improve your digital product</a:t>
            </a:r>
            <a:endParaRPr sz="1100">
              <a:solidFill>
                <a:srgbClr val="F1D624"/>
              </a:solidFill>
              <a:latin typeface="Montserrat ExtraBold"/>
              <a:ea typeface="Montserrat ExtraBold"/>
              <a:cs typeface="Montserrat ExtraBold"/>
              <a:sym typeface="Montserrat ExtraBold"/>
            </a:endParaRPr>
          </a:p>
        </p:txBody>
      </p:sp>
      <p:pic>
        <p:nvPicPr>
          <p:cNvPr id="695" name="Google Shape;695;p101"/>
          <p:cNvPicPr preferRelativeResize="0"/>
          <p:nvPr/>
        </p:nvPicPr>
        <p:blipFill>
          <a:blip r:embed="rId10">
            <a:alphaModFix/>
          </a:blip>
          <a:stretch>
            <a:fillRect/>
          </a:stretch>
        </p:blipFill>
        <p:spPr>
          <a:xfrm>
            <a:off x="6858650" y="1667400"/>
            <a:ext cx="1720201" cy="3493900"/>
          </a:xfrm>
          <a:prstGeom prst="rect">
            <a:avLst/>
          </a:prstGeom>
          <a:noFill/>
          <a:ln>
            <a:noFill/>
          </a:ln>
        </p:spPr>
      </p:pic>
      <p:pic>
        <p:nvPicPr>
          <p:cNvPr id="696" name="Google Shape;696;p101"/>
          <p:cNvPicPr preferRelativeResize="0"/>
          <p:nvPr/>
        </p:nvPicPr>
        <p:blipFill>
          <a:blip r:embed="rId11">
            <a:alphaModFix/>
          </a:blip>
          <a:stretch>
            <a:fillRect/>
          </a:stretch>
        </p:blipFill>
        <p:spPr>
          <a:xfrm>
            <a:off x="1407888" y="2650461"/>
            <a:ext cx="1044299" cy="445149"/>
          </a:xfrm>
          <a:prstGeom prst="rect">
            <a:avLst/>
          </a:prstGeom>
          <a:noFill/>
          <a:ln>
            <a:noFill/>
          </a:ln>
        </p:spPr>
      </p:pic>
      <p:pic>
        <p:nvPicPr>
          <p:cNvPr id="697" name="Google Shape;697;p101"/>
          <p:cNvPicPr preferRelativeResize="0"/>
          <p:nvPr/>
        </p:nvPicPr>
        <p:blipFill>
          <a:blip r:embed="rId12">
            <a:alphaModFix/>
          </a:blip>
          <a:stretch>
            <a:fillRect/>
          </a:stretch>
        </p:blipFill>
        <p:spPr>
          <a:xfrm>
            <a:off x="4930046" y="1667400"/>
            <a:ext cx="1360441" cy="5793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22222"/>
        </a:solidFill>
      </p:bgPr>
    </p:bg>
    <p:spTree>
      <p:nvGrpSpPr>
        <p:cNvPr id="701" name="Shape 701"/>
        <p:cNvGrpSpPr/>
        <p:nvPr/>
      </p:nvGrpSpPr>
      <p:grpSpPr>
        <a:xfrm>
          <a:off x="0" y="0"/>
          <a:ext cx="0" cy="0"/>
          <a:chOff x="0" y="0"/>
          <a:chExt cx="0" cy="0"/>
        </a:xfrm>
      </p:grpSpPr>
      <p:sp>
        <p:nvSpPr>
          <p:cNvPr id="702" name="Google Shape;702;p102"/>
          <p:cNvSpPr/>
          <p:nvPr/>
        </p:nvSpPr>
        <p:spPr>
          <a:xfrm>
            <a:off x="4533933" y="801700"/>
            <a:ext cx="3689400" cy="3689400"/>
          </a:xfrm>
          <a:prstGeom prst="ellipse">
            <a:avLst/>
          </a:prstGeom>
          <a:solidFill>
            <a:srgbClr val="AAC5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03" name="Google Shape;703;p102"/>
          <p:cNvPicPr preferRelativeResize="0"/>
          <p:nvPr/>
        </p:nvPicPr>
        <p:blipFill>
          <a:blip r:embed="rId3">
            <a:alphaModFix/>
          </a:blip>
          <a:stretch>
            <a:fillRect/>
          </a:stretch>
        </p:blipFill>
        <p:spPr>
          <a:xfrm>
            <a:off x="3057475" y="0"/>
            <a:ext cx="6086523" cy="5143500"/>
          </a:xfrm>
          <a:prstGeom prst="rect">
            <a:avLst/>
          </a:prstGeom>
          <a:noFill/>
          <a:ln>
            <a:noFill/>
          </a:ln>
        </p:spPr>
      </p:pic>
      <p:sp>
        <p:nvSpPr>
          <p:cNvPr id="704" name="Google Shape;704;p102"/>
          <p:cNvSpPr txBox="1"/>
          <p:nvPr/>
        </p:nvSpPr>
        <p:spPr>
          <a:xfrm>
            <a:off x="1054500" y="384000"/>
            <a:ext cx="2243700" cy="51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l" sz="1800">
                <a:solidFill>
                  <a:srgbClr val="F8F8F5"/>
                </a:solidFill>
                <a:highlight>
                  <a:srgbClr val="F8F8F5"/>
                </a:highlight>
                <a:latin typeface="Montserrat"/>
                <a:ea typeface="Montserrat"/>
                <a:cs typeface="Montserrat"/>
                <a:sym typeface="Montserrat"/>
              </a:rPr>
              <a:t>-</a:t>
            </a:r>
            <a:r>
              <a:rPr b="1" lang="pl" sz="1800">
                <a:solidFill>
                  <a:srgbClr val="303030"/>
                </a:solidFill>
                <a:highlight>
                  <a:srgbClr val="F8F8F5"/>
                </a:highlight>
                <a:latin typeface="Montserrat"/>
                <a:ea typeface="Montserrat"/>
                <a:cs typeface="Montserrat"/>
                <a:sym typeface="Montserrat"/>
              </a:rPr>
              <a:t>Awards</a:t>
            </a:r>
            <a:r>
              <a:rPr b="1" lang="pl" sz="1800">
                <a:solidFill>
                  <a:srgbClr val="F8F8F5"/>
                </a:solidFill>
                <a:highlight>
                  <a:srgbClr val="F8F8F5"/>
                </a:highlight>
                <a:latin typeface="Montserrat"/>
                <a:ea typeface="Montserrat"/>
                <a:cs typeface="Montserrat"/>
                <a:sym typeface="Montserrat"/>
              </a:rPr>
              <a:t>-</a:t>
            </a:r>
            <a:endParaRPr b="1" sz="1800">
              <a:solidFill>
                <a:srgbClr val="F8F8F5"/>
              </a:solidFill>
              <a:highlight>
                <a:srgbClr val="F8F8F5"/>
              </a:highlight>
              <a:latin typeface="Montserrat"/>
              <a:ea typeface="Montserrat"/>
              <a:cs typeface="Montserrat"/>
              <a:sym typeface="Montserrat"/>
            </a:endParaRPr>
          </a:p>
        </p:txBody>
      </p:sp>
      <p:sp>
        <p:nvSpPr>
          <p:cNvPr id="705" name="Google Shape;705;p102"/>
          <p:cNvSpPr txBox="1"/>
          <p:nvPr/>
        </p:nvSpPr>
        <p:spPr>
          <a:xfrm>
            <a:off x="1064700" y="4409094"/>
            <a:ext cx="6054300" cy="34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l" sz="1100" u="sng">
                <a:solidFill>
                  <a:srgbClr val="F1D624"/>
                </a:solidFill>
                <a:latin typeface="Montserrat"/>
                <a:ea typeface="Montserrat"/>
                <a:cs typeface="Montserrat"/>
                <a:sym typeface="Montserrat"/>
                <a:hlinkClick r:id="rId4">
                  <a:extLst>
                    <a:ext uri="{A12FA001-AC4F-418D-AE19-62706E023703}">
                      <ahyp:hlinkClr val="tx"/>
                    </a:ext>
                  </a:extLst>
                </a:hlinkClick>
              </a:rPr>
              <a:t>Boldare honoured with a NextGen Enterprise Award!</a:t>
            </a:r>
            <a:endParaRPr sz="1100">
              <a:solidFill>
                <a:srgbClr val="F1D624"/>
              </a:solidFill>
              <a:latin typeface="Montserrat ExtraBold"/>
              <a:ea typeface="Montserrat ExtraBold"/>
              <a:cs typeface="Montserrat ExtraBold"/>
              <a:sym typeface="Montserrat ExtraBold"/>
            </a:endParaRPr>
          </a:p>
        </p:txBody>
      </p:sp>
      <p:pic>
        <p:nvPicPr>
          <p:cNvPr id="706" name="Google Shape;706;p102"/>
          <p:cNvPicPr preferRelativeResize="0"/>
          <p:nvPr/>
        </p:nvPicPr>
        <p:blipFill>
          <a:blip r:embed="rId5">
            <a:alphaModFix/>
          </a:blip>
          <a:stretch>
            <a:fillRect/>
          </a:stretch>
        </p:blipFill>
        <p:spPr>
          <a:xfrm>
            <a:off x="1128700" y="1539875"/>
            <a:ext cx="2905875" cy="21145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p103"/>
          <p:cNvSpPr txBox="1"/>
          <p:nvPr/>
        </p:nvSpPr>
        <p:spPr>
          <a:xfrm>
            <a:off x="1061400" y="1102175"/>
            <a:ext cx="2216400" cy="121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7600">
                <a:solidFill>
                  <a:srgbClr val="E4EEF3"/>
                </a:solidFill>
                <a:latin typeface="Montserrat Black"/>
                <a:ea typeface="Montserrat Black"/>
                <a:cs typeface="Montserrat Black"/>
                <a:sym typeface="Montserrat Black"/>
              </a:rPr>
              <a:t>03.</a:t>
            </a:r>
            <a:endParaRPr sz="7600">
              <a:solidFill>
                <a:srgbClr val="E4EEF3"/>
              </a:solidFill>
              <a:latin typeface="Montserrat Black"/>
              <a:ea typeface="Montserrat Black"/>
              <a:cs typeface="Montserrat Black"/>
              <a:sym typeface="Montserrat Black"/>
            </a:endParaRPr>
          </a:p>
        </p:txBody>
      </p:sp>
      <p:sp>
        <p:nvSpPr>
          <p:cNvPr id="712" name="Google Shape;712;p103"/>
          <p:cNvSpPr txBox="1"/>
          <p:nvPr/>
        </p:nvSpPr>
        <p:spPr>
          <a:xfrm>
            <a:off x="1061400" y="935175"/>
            <a:ext cx="4015500" cy="817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pl" sz="2800">
                <a:solidFill>
                  <a:srgbClr val="242424"/>
                </a:solidFill>
                <a:latin typeface="Montserrat Black"/>
                <a:ea typeface="Montserrat Black"/>
                <a:cs typeface="Montserrat Black"/>
                <a:sym typeface="Montserrat Black"/>
              </a:rPr>
              <a:t>Key </a:t>
            </a:r>
            <a:br>
              <a:rPr lang="pl" sz="2800">
                <a:solidFill>
                  <a:srgbClr val="242424"/>
                </a:solidFill>
                <a:latin typeface="Montserrat Black"/>
                <a:ea typeface="Montserrat Black"/>
                <a:cs typeface="Montserrat Black"/>
                <a:sym typeface="Montserrat Black"/>
              </a:rPr>
            </a:br>
            <a:r>
              <a:rPr lang="pl" sz="2800">
                <a:solidFill>
                  <a:srgbClr val="242424"/>
                </a:solidFill>
                <a:latin typeface="Montserrat Black"/>
                <a:ea typeface="Montserrat Black"/>
                <a:cs typeface="Montserrat Black"/>
                <a:sym typeface="Montserrat Black"/>
              </a:rPr>
              <a:t>cooperations</a:t>
            </a:r>
            <a:endParaRPr sz="2400">
              <a:solidFill>
                <a:srgbClr val="242424"/>
              </a:solidFill>
              <a:latin typeface="Montserrat Black"/>
              <a:ea typeface="Montserrat Black"/>
              <a:cs typeface="Montserrat Black"/>
              <a:sym typeface="Montserrat Black"/>
            </a:endParaRPr>
          </a:p>
        </p:txBody>
      </p:sp>
      <p:sp>
        <p:nvSpPr>
          <p:cNvPr id="713" name="Google Shape;713;p103"/>
          <p:cNvSpPr/>
          <p:nvPr/>
        </p:nvSpPr>
        <p:spPr>
          <a:xfrm>
            <a:off x="1202400" y="1807200"/>
            <a:ext cx="551400" cy="70200"/>
          </a:xfrm>
          <a:prstGeom prst="rect">
            <a:avLst/>
          </a:prstGeom>
          <a:solidFill>
            <a:srgbClr val="EE6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14" name="Google Shape;714;p103">
            <a:hlinkClick r:id="rId3"/>
          </p:cNvPr>
          <p:cNvPicPr preferRelativeResize="0"/>
          <p:nvPr/>
        </p:nvPicPr>
        <p:blipFill>
          <a:blip r:embed="rId4">
            <a:alphaModFix/>
          </a:blip>
          <a:stretch>
            <a:fillRect/>
          </a:stretch>
        </p:blipFill>
        <p:spPr>
          <a:xfrm>
            <a:off x="6381200" y="1942800"/>
            <a:ext cx="2165158" cy="742071"/>
          </a:xfrm>
          <a:prstGeom prst="rect">
            <a:avLst/>
          </a:prstGeom>
          <a:noFill/>
          <a:ln>
            <a:noFill/>
          </a:ln>
        </p:spPr>
      </p:pic>
      <p:pic>
        <p:nvPicPr>
          <p:cNvPr id="715" name="Google Shape;715;p103"/>
          <p:cNvPicPr preferRelativeResize="0"/>
          <p:nvPr/>
        </p:nvPicPr>
        <p:blipFill rotWithShape="1">
          <a:blip r:embed="rId5">
            <a:alphaModFix/>
          </a:blip>
          <a:srcRect b="63594" l="0" r="65971" t="0"/>
          <a:stretch/>
        </p:blipFill>
        <p:spPr>
          <a:xfrm>
            <a:off x="6261825" y="2928463"/>
            <a:ext cx="1378149" cy="416200"/>
          </a:xfrm>
          <a:prstGeom prst="rect">
            <a:avLst/>
          </a:prstGeom>
          <a:noFill/>
          <a:ln>
            <a:noFill/>
          </a:ln>
        </p:spPr>
      </p:pic>
      <p:pic>
        <p:nvPicPr>
          <p:cNvPr id="716" name="Google Shape;716;p103"/>
          <p:cNvPicPr preferRelativeResize="0"/>
          <p:nvPr/>
        </p:nvPicPr>
        <p:blipFill>
          <a:blip r:embed="rId6">
            <a:alphaModFix/>
          </a:blip>
          <a:stretch>
            <a:fillRect/>
          </a:stretch>
        </p:blipFill>
        <p:spPr>
          <a:xfrm>
            <a:off x="2986317" y="3614426"/>
            <a:ext cx="707678" cy="336014"/>
          </a:xfrm>
          <a:prstGeom prst="rect">
            <a:avLst/>
          </a:prstGeom>
          <a:noFill/>
          <a:ln>
            <a:noFill/>
          </a:ln>
        </p:spPr>
      </p:pic>
      <p:pic>
        <p:nvPicPr>
          <p:cNvPr id="717" name="Google Shape;717;p103"/>
          <p:cNvPicPr preferRelativeResize="0"/>
          <p:nvPr/>
        </p:nvPicPr>
        <p:blipFill>
          <a:blip r:embed="rId7">
            <a:alphaModFix/>
          </a:blip>
          <a:stretch>
            <a:fillRect/>
          </a:stretch>
        </p:blipFill>
        <p:spPr>
          <a:xfrm>
            <a:off x="2228133" y="3012216"/>
            <a:ext cx="967071" cy="336014"/>
          </a:xfrm>
          <a:prstGeom prst="rect">
            <a:avLst/>
          </a:prstGeom>
          <a:noFill/>
          <a:ln>
            <a:noFill/>
          </a:ln>
        </p:spPr>
      </p:pic>
      <p:pic>
        <p:nvPicPr>
          <p:cNvPr id="718" name="Google Shape;718;p103"/>
          <p:cNvPicPr preferRelativeResize="0"/>
          <p:nvPr/>
        </p:nvPicPr>
        <p:blipFill>
          <a:blip r:embed="rId8">
            <a:alphaModFix/>
          </a:blip>
          <a:stretch>
            <a:fillRect/>
          </a:stretch>
        </p:blipFill>
        <p:spPr>
          <a:xfrm>
            <a:off x="1150511" y="3614426"/>
            <a:ext cx="787333" cy="336014"/>
          </a:xfrm>
          <a:prstGeom prst="rect">
            <a:avLst/>
          </a:prstGeom>
          <a:noFill/>
          <a:ln>
            <a:noFill/>
          </a:ln>
        </p:spPr>
      </p:pic>
      <p:pic>
        <p:nvPicPr>
          <p:cNvPr id="719" name="Google Shape;719;p103">
            <a:hlinkClick r:id="rId9"/>
          </p:cNvPr>
          <p:cNvPicPr preferRelativeResize="0"/>
          <p:nvPr/>
        </p:nvPicPr>
        <p:blipFill rotWithShape="1">
          <a:blip r:embed="rId10">
            <a:alphaModFix/>
          </a:blip>
          <a:srcRect b="10821" l="9455" r="9382" t="3905"/>
          <a:stretch/>
        </p:blipFill>
        <p:spPr>
          <a:xfrm>
            <a:off x="2737051" y="4282434"/>
            <a:ext cx="586697" cy="452024"/>
          </a:xfrm>
          <a:prstGeom prst="rect">
            <a:avLst/>
          </a:prstGeom>
          <a:noFill/>
          <a:ln>
            <a:noFill/>
          </a:ln>
        </p:spPr>
      </p:pic>
      <p:pic>
        <p:nvPicPr>
          <p:cNvPr id="720" name="Google Shape;720;p103">
            <a:hlinkClick r:id="rId11"/>
          </p:cNvPr>
          <p:cNvPicPr preferRelativeResize="0"/>
          <p:nvPr/>
        </p:nvPicPr>
        <p:blipFill>
          <a:blip r:embed="rId12">
            <a:alphaModFix/>
          </a:blip>
          <a:stretch>
            <a:fillRect/>
          </a:stretch>
        </p:blipFill>
        <p:spPr>
          <a:xfrm>
            <a:off x="6418838" y="1310625"/>
            <a:ext cx="553736" cy="556425"/>
          </a:xfrm>
          <a:prstGeom prst="rect">
            <a:avLst/>
          </a:prstGeom>
          <a:noFill/>
          <a:ln>
            <a:noFill/>
          </a:ln>
        </p:spPr>
      </p:pic>
      <p:pic>
        <p:nvPicPr>
          <p:cNvPr id="721" name="Google Shape;721;p103">
            <a:hlinkClick r:id="rId13"/>
          </p:cNvPr>
          <p:cNvPicPr preferRelativeResize="0"/>
          <p:nvPr/>
        </p:nvPicPr>
        <p:blipFill rotWithShape="1">
          <a:blip r:embed="rId14">
            <a:alphaModFix/>
          </a:blip>
          <a:srcRect b="33401" l="0" r="0" t="32424"/>
          <a:stretch/>
        </p:blipFill>
        <p:spPr>
          <a:xfrm>
            <a:off x="4022445" y="3641023"/>
            <a:ext cx="809866" cy="282833"/>
          </a:xfrm>
          <a:prstGeom prst="rect">
            <a:avLst/>
          </a:prstGeom>
          <a:noFill/>
          <a:ln>
            <a:noFill/>
          </a:ln>
        </p:spPr>
      </p:pic>
      <p:pic>
        <p:nvPicPr>
          <p:cNvPr id="722" name="Google Shape;722;p103"/>
          <p:cNvPicPr preferRelativeResize="0"/>
          <p:nvPr/>
        </p:nvPicPr>
        <p:blipFill rotWithShape="1">
          <a:blip r:embed="rId15">
            <a:alphaModFix/>
          </a:blip>
          <a:srcRect b="30296" l="0" r="0" t="28400"/>
          <a:stretch/>
        </p:blipFill>
        <p:spPr>
          <a:xfrm>
            <a:off x="3290560" y="3066186"/>
            <a:ext cx="972219" cy="228070"/>
          </a:xfrm>
          <a:prstGeom prst="rect">
            <a:avLst/>
          </a:prstGeom>
          <a:noFill/>
          <a:ln>
            <a:noFill/>
          </a:ln>
        </p:spPr>
      </p:pic>
      <p:pic>
        <p:nvPicPr>
          <p:cNvPr id="723" name="Google Shape;723;p103">
            <a:hlinkClick r:id="rId16"/>
          </p:cNvPr>
          <p:cNvPicPr preferRelativeResize="0"/>
          <p:nvPr/>
        </p:nvPicPr>
        <p:blipFill>
          <a:blip r:embed="rId17">
            <a:alphaModFix/>
          </a:blip>
          <a:stretch>
            <a:fillRect/>
          </a:stretch>
        </p:blipFill>
        <p:spPr>
          <a:xfrm>
            <a:off x="1150501" y="4243208"/>
            <a:ext cx="508914" cy="520066"/>
          </a:xfrm>
          <a:prstGeom prst="rect">
            <a:avLst/>
          </a:prstGeom>
          <a:noFill/>
          <a:ln>
            <a:noFill/>
          </a:ln>
        </p:spPr>
      </p:pic>
      <p:pic>
        <p:nvPicPr>
          <p:cNvPr id="724" name="Google Shape;724;p103">
            <a:hlinkClick r:id="rId18"/>
          </p:cNvPr>
          <p:cNvPicPr preferRelativeResize="0"/>
          <p:nvPr/>
        </p:nvPicPr>
        <p:blipFill>
          <a:blip r:embed="rId19">
            <a:alphaModFix/>
          </a:blip>
          <a:stretch>
            <a:fillRect/>
          </a:stretch>
        </p:blipFill>
        <p:spPr>
          <a:xfrm>
            <a:off x="4408046" y="2932949"/>
            <a:ext cx="473003" cy="494568"/>
          </a:xfrm>
          <a:prstGeom prst="rect">
            <a:avLst/>
          </a:prstGeom>
          <a:noFill/>
          <a:ln>
            <a:noFill/>
          </a:ln>
        </p:spPr>
      </p:pic>
      <p:pic>
        <p:nvPicPr>
          <p:cNvPr id="725" name="Google Shape;725;p103">
            <a:hlinkClick r:id="rId20"/>
          </p:cNvPr>
          <p:cNvPicPr preferRelativeResize="0"/>
          <p:nvPr/>
        </p:nvPicPr>
        <p:blipFill>
          <a:blip r:embed="rId21">
            <a:alphaModFix/>
          </a:blip>
          <a:stretch>
            <a:fillRect/>
          </a:stretch>
        </p:blipFill>
        <p:spPr>
          <a:xfrm>
            <a:off x="1825339" y="4404895"/>
            <a:ext cx="745795" cy="141314"/>
          </a:xfrm>
          <a:prstGeom prst="rect">
            <a:avLst/>
          </a:prstGeom>
          <a:noFill/>
          <a:ln>
            <a:noFill/>
          </a:ln>
        </p:spPr>
      </p:pic>
      <p:pic>
        <p:nvPicPr>
          <p:cNvPr id="726" name="Google Shape;726;p103"/>
          <p:cNvPicPr preferRelativeResize="0"/>
          <p:nvPr/>
        </p:nvPicPr>
        <p:blipFill>
          <a:blip r:embed="rId22">
            <a:alphaModFix/>
          </a:blip>
          <a:stretch>
            <a:fillRect/>
          </a:stretch>
        </p:blipFill>
        <p:spPr>
          <a:xfrm>
            <a:off x="7052206" y="1311977"/>
            <a:ext cx="553732" cy="553731"/>
          </a:xfrm>
          <a:prstGeom prst="rect">
            <a:avLst/>
          </a:prstGeom>
          <a:noFill/>
          <a:ln>
            <a:noFill/>
          </a:ln>
        </p:spPr>
      </p:pic>
      <p:pic>
        <p:nvPicPr>
          <p:cNvPr id="727" name="Google Shape;727;p103"/>
          <p:cNvPicPr preferRelativeResize="0"/>
          <p:nvPr/>
        </p:nvPicPr>
        <p:blipFill>
          <a:blip r:embed="rId23">
            <a:alphaModFix/>
          </a:blip>
          <a:stretch>
            <a:fillRect/>
          </a:stretch>
        </p:blipFill>
        <p:spPr>
          <a:xfrm>
            <a:off x="1126200" y="3038811"/>
            <a:ext cx="1006574" cy="282836"/>
          </a:xfrm>
          <a:prstGeom prst="rect">
            <a:avLst/>
          </a:prstGeom>
          <a:noFill/>
          <a:ln>
            <a:noFill/>
          </a:ln>
        </p:spPr>
      </p:pic>
      <p:pic>
        <p:nvPicPr>
          <p:cNvPr id="728" name="Google Shape;728;p103">
            <a:hlinkClick r:id="rId24"/>
          </p:cNvPr>
          <p:cNvPicPr preferRelativeResize="0"/>
          <p:nvPr/>
        </p:nvPicPr>
        <p:blipFill rotWithShape="1">
          <a:blip r:embed="rId25">
            <a:alphaModFix/>
          </a:blip>
          <a:srcRect b="15256" l="12258" r="7096" t="14724"/>
          <a:stretch/>
        </p:blipFill>
        <p:spPr>
          <a:xfrm>
            <a:off x="2228139" y="3556652"/>
            <a:ext cx="508911" cy="451567"/>
          </a:xfrm>
          <a:prstGeom prst="rect">
            <a:avLst/>
          </a:prstGeom>
          <a:noFill/>
          <a:ln>
            <a:noFill/>
          </a:ln>
        </p:spPr>
      </p:pic>
      <p:pic>
        <p:nvPicPr>
          <p:cNvPr id="729" name="Google Shape;729;p103">
            <a:hlinkClick r:id="rId26"/>
          </p:cNvPr>
          <p:cNvPicPr preferRelativeResize="0"/>
          <p:nvPr/>
        </p:nvPicPr>
        <p:blipFill>
          <a:blip r:embed="rId27">
            <a:alphaModFix/>
          </a:blip>
          <a:stretch>
            <a:fillRect/>
          </a:stretch>
        </p:blipFill>
        <p:spPr>
          <a:xfrm>
            <a:off x="4378623" y="4239055"/>
            <a:ext cx="472989" cy="472986"/>
          </a:xfrm>
          <a:prstGeom prst="rect">
            <a:avLst/>
          </a:prstGeom>
          <a:noFill/>
          <a:ln>
            <a:noFill/>
          </a:ln>
        </p:spPr>
      </p:pic>
      <p:sp>
        <p:nvSpPr>
          <p:cNvPr id="730" name="Google Shape;730;p103"/>
          <p:cNvSpPr txBox="1"/>
          <p:nvPr/>
        </p:nvSpPr>
        <p:spPr>
          <a:xfrm>
            <a:off x="1009649" y="2567375"/>
            <a:ext cx="2015100" cy="28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l" sz="1000">
                <a:solidFill>
                  <a:schemeClr val="lt1"/>
                </a:solidFill>
                <a:highlight>
                  <a:srgbClr val="EE6268"/>
                </a:highlight>
                <a:latin typeface="Montserrat"/>
                <a:ea typeface="Montserrat"/>
                <a:cs typeface="Montserrat"/>
                <a:sym typeface="Montserrat"/>
              </a:rPr>
              <a:t> Check out our</a:t>
            </a:r>
            <a:r>
              <a:rPr b="1" lang="pl" sz="1000">
                <a:solidFill>
                  <a:schemeClr val="lt1"/>
                </a:solidFill>
                <a:highlight>
                  <a:srgbClr val="EE6268"/>
                </a:highlight>
                <a:uFill>
                  <a:noFill/>
                </a:uFill>
                <a:latin typeface="Montserrat"/>
                <a:ea typeface="Montserrat"/>
                <a:cs typeface="Montserrat"/>
                <a:sym typeface="Montserrat"/>
                <a:hlinkClick r:id="rId28">
                  <a:extLst>
                    <a:ext uri="{A12FA001-AC4F-418D-AE19-62706E023703}">
                      <ahyp:hlinkClr val="tx"/>
                    </a:ext>
                  </a:extLst>
                </a:hlinkClick>
              </a:rPr>
              <a:t> portfolio</a:t>
            </a:r>
            <a:r>
              <a:rPr b="1" lang="pl" sz="1000">
                <a:solidFill>
                  <a:srgbClr val="EE6268"/>
                </a:solidFill>
                <a:highlight>
                  <a:srgbClr val="EE6268"/>
                </a:highlight>
                <a:latin typeface="Montserrat"/>
                <a:ea typeface="Montserrat"/>
                <a:cs typeface="Montserrat"/>
                <a:sym typeface="Montserrat"/>
              </a:rPr>
              <a:t>.......</a:t>
            </a:r>
            <a:r>
              <a:rPr b="1" lang="pl" sz="1000">
                <a:solidFill>
                  <a:srgbClr val="6652E4"/>
                </a:solidFill>
                <a:highlight>
                  <a:srgbClr val="F1D624"/>
                </a:highlight>
                <a:latin typeface="Montserrat"/>
                <a:ea typeface="Montserrat"/>
                <a:cs typeface="Montserrat"/>
                <a:sym typeface="Montserrat"/>
              </a:rPr>
              <a:t> </a:t>
            </a:r>
            <a:endParaRPr b="1" sz="1000">
              <a:solidFill>
                <a:srgbClr val="6652E4"/>
              </a:solidFill>
              <a:highlight>
                <a:srgbClr val="F1D624"/>
              </a:highlight>
              <a:latin typeface="Montserrat"/>
              <a:ea typeface="Montserrat"/>
              <a:cs typeface="Montserrat"/>
              <a:sym typeface="Montserrat"/>
            </a:endParaRPr>
          </a:p>
        </p:txBody>
      </p:sp>
      <p:pic>
        <p:nvPicPr>
          <p:cNvPr id="731" name="Google Shape;731;p103">
            <a:hlinkClick r:id="rId29"/>
          </p:cNvPr>
          <p:cNvPicPr preferRelativeResize="0"/>
          <p:nvPr/>
        </p:nvPicPr>
        <p:blipFill>
          <a:blip r:embed="rId30">
            <a:alphaModFix/>
          </a:blip>
          <a:stretch>
            <a:fillRect/>
          </a:stretch>
        </p:blipFill>
        <p:spPr>
          <a:xfrm>
            <a:off x="2701208" y="2672646"/>
            <a:ext cx="221069" cy="280165"/>
          </a:xfrm>
          <a:prstGeom prst="rect">
            <a:avLst/>
          </a:prstGeom>
          <a:noFill/>
          <a:ln>
            <a:noFill/>
          </a:ln>
        </p:spPr>
      </p:pic>
      <p:pic>
        <p:nvPicPr>
          <p:cNvPr id="732" name="Google Shape;732;p103"/>
          <p:cNvPicPr preferRelativeResize="0"/>
          <p:nvPr/>
        </p:nvPicPr>
        <p:blipFill>
          <a:blip r:embed="rId31">
            <a:alphaModFix/>
          </a:blip>
          <a:stretch>
            <a:fillRect/>
          </a:stretch>
        </p:blipFill>
        <p:spPr>
          <a:xfrm>
            <a:off x="3409146" y="4395216"/>
            <a:ext cx="884072" cy="216072"/>
          </a:xfrm>
          <a:prstGeom prst="rect">
            <a:avLst/>
          </a:prstGeom>
          <a:noFill/>
          <a:ln>
            <a:noFill/>
          </a:ln>
        </p:spPr>
      </p:pic>
      <p:sp>
        <p:nvSpPr>
          <p:cNvPr id="733" name="Google Shape;733;p103"/>
          <p:cNvSpPr/>
          <p:nvPr/>
        </p:nvSpPr>
        <p:spPr>
          <a:xfrm>
            <a:off x="6261813" y="2011200"/>
            <a:ext cx="119400" cy="344100"/>
          </a:xfrm>
          <a:prstGeom prst="parallelogram">
            <a:avLst>
              <a:gd fmla="val 25000" name="adj"/>
            </a:avLst>
          </a:prstGeom>
          <a:solidFill>
            <a:srgbClr val="F1D624"/>
          </a:solidFill>
          <a:ln cap="flat" cmpd="sng" w="9525">
            <a:solidFill>
              <a:srgbClr val="F1D6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103"/>
          <p:cNvSpPr/>
          <p:nvPr/>
        </p:nvSpPr>
        <p:spPr>
          <a:xfrm>
            <a:off x="6315650" y="3434825"/>
            <a:ext cx="119400" cy="344100"/>
          </a:xfrm>
          <a:prstGeom prst="parallelogram">
            <a:avLst>
              <a:gd fmla="val 25000" name="adj"/>
            </a:avLst>
          </a:prstGeom>
          <a:solidFill>
            <a:srgbClr val="F1D624"/>
          </a:solidFill>
          <a:ln cap="flat" cmpd="sng" w="9525">
            <a:solidFill>
              <a:srgbClr val="F1D6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103"/>
          <p:cNvSpPr txBox="1"/>
          <p:nvPr>
            <p:ph idx="12" type="sldNum"/>
          </p:nvPr>
        </p:nvSpPr>
        <p:spPr>
          <a:xfrm>
            <a:off x="8472458" y="47203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l"/>
              <a:t>‹#›</a:t>
            </a:fld>
            <a:endParaRPr/>
          </a:p>
        </p:txBody>
      </p:sp>
      <p:pic>
        <p:nvPicPr>
          <p:cNvPr id="736" name="Google Shape;736;p103">
            <a:hlinkClick r:id="rId32"/>
          </p:cNvPr>
          <p:cNvPicPr preferRelativeResize="0"/>
          <p:nvPr/>
        </p:nvPicPr>
        <p:blipFill>
          <a:blip r:embed="rId33">
            <a:alphaModFix/>
          </a:blip>
          <a:stretch>
            <a:fillRect/>
          </a:stretch>
        </p:blipFill>
        <p:spPr>
          <a:xfrm>
            <a:off x="6475127" y="3380863"/>
            <a:ext cx="1934873" cy="4520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p104"/>
          <p:cNvSpPr txBox="1"/>
          <p:nvPr>
            <p:ph idx="12" type="sldNum"/>
          </p:nvPr>
        </p:nvSpPr>
        <p:spPr>
          <a:xfrm>
            <a:off x="8472458" y="47203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l"/>
              <a:t>‹#›</a:t>
            </a:fld>
            <a:endParaRPr/>
          </a:p>
        </p:txBody>
      </p:sp>
      <p:sp>
        <p:nvSpPr>
          <p:cNvPr id="742" name="Google Shape;742;p104"/>
          <p:cNvSpPr txBox="1"/>
          <p:nvPr/>
        </p:nvSpPr>
        <p:spPr>
          <a:xfrm>
            <a:off x="909000" y="340175"/>
            <a:ext cx="7465500" cy="6510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pl" sz="2000">
                <a:solidFill>
                  <a:srgbClr val="242424"/>
                </a:solidFill>
                <a:latin typeface="Montserrat Black"/>
                <a:ea typeface="Montserrat Black"/>
                <a:cs typeface="Montserrat Black"/>
                <a:sym typeface="Montserrat Black"/>
              </a:rPr>
              <a:t>BlaBlaCar</a:t>
            </a:r>
            <a:r>
              <a:rPr lang="pl" sz="2000">
                <a:solidFill>
                  <a:srgbClr val="242424"/>
                </a:solidFill>
                <a:latin typeface="Montserrat Black"/>
                <a:ea typeface="Montserrat Black"/>
                <a:cs typeface="Montserrat Black"/>
                <a:sym typeface="Montserrat Black"/>
              </a:rPr>
              <a:t> and Boldare Partnership</a:t>
            </a:r>
            <a:endParaRPr sz="2000">
              <a:solidFill>
                <a:srgbClr val="242424"/>
              </a:solidFill>
              <a:latin typeface="Montserrat Black"/>
              <a:ea typeface="Montserrat Black"/>
              <a:cs typeface="Montserrat Black"/>
              <a:sym typeface="Montserrat Black"/>
            </a:endParaRPr>
          </a:p>
        </p:txBody>
      </p:sp>
      <p:sp>
        <p:nvSpPr>
          <p:cNvPr id="743" name="Google Shape;743;p104"/>
          <p:cNvSpPr/>
          <p:nvPr/>
        </p:nvSpPr>
        <p:spPr>
          <a:xfrm>
            <a:off x="1002300" y="991175"/>
            <a:ext cx="551400" cy="70200"/>
          </a:xfrm>
          <a:prstGeom prst="rect">
            <a:avLst/>
          </a:prstGeom>
          <a:solidFill>
            <a:srgbClr val="EE6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44" name="Google Shape;744;p104"/>
          <p:cNvPicPr preferRelativeResize="0"/>
          <p:nvPr/>
        </p:nvPicPr>
        <p:blipFill rotWithShape="1">
          <a:blip r:embed="rId3">
            <a:alphaModFix/>
          </a:blip>
          <a:srcRect b="3518" l="6472" r="4121" t="6261"/>
          <a:stretch/>
        </p:blipFill>
        <p:spPr>
          <a:xfrm>
            <a:off x="1137600" y="1245500"/>
            <a:ext cx="6067848" cy="3343594"/>
          </a:xfrm>
          <a:prstGeom prst="rect">
            <a:avLst/>
          </a:prstGeom>
          <a:noFill/>
          <a:ln>
            <a:noFill/>
          </a:ln>
        </p:spPr>
      </p:pic>
      <p:sp>
        <p:nvSpPr>
          <p:cNvPr id="745" name="Google Shape;745;p104"/>
          <p:cNvSpPr txBox="1"/>
          <p:nvPr/>
        </p:nvSpPr>
        <p:spPr>
          <a:xfrm>
            <a:off x="6881925" y="4326775"/>
            <a:ext cx="1492500" cy="393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pl" sz="1100" u="sng">
                <a:solidFill>
                  <a:srgbClr val="EE6268"/>
                </a:solidFill>
                <a:latin typeface="Montserrat Medium"/>
                <a:ea typeface="Montserrat Medium"/>
                <a:cs typeface="Montserrat Medium"/>
                <a:sym typeface="Montserrat Medium"/>
                <a:hlinkClick r:id="rId4">
                  <a:extLst>
                    <a:ext uri="{A12FA001-AC4F-418D-AE19-62706E023703}">
                      <ahyp:hlinkClr val="tx"/>
                    </a:ext>
                  </a:extLst>
                </a:hlinkClick>
              </a:rPr>
              <a:t>More about this cooperation</a:t>
            </a:r>
            <a:endParaRPr sz="1100" u="sng">
              <a:solidFill>
                <a:srgbClr val="EE6268"/>
              </a:solidFill>
              <a:latin typeface="Montserrat Light"/>
              <a:ea typeface="Montserrat Light"/>
              <a:cs typeface="Montserrat Light"/>
              <a:sym typeface="Montserrat Light"/>
            </a:endParaRPr>
          </a:p>
          <a:p>
            <a:pPr indent="0" lvl="0" marL="0" rtl="0" algn="l">
              <a:lnSpc>
                <a:spcPct val="115000"/>
              </a:lnSpc>
              <a:spcBef>
                <a:spcPts val="0"/>
              </a:spcBef>
              <a:spcAft>
                <a:spcPts val="0"/>
              </a:spcAft>
              <a:buNone/>
            </a:pPr>
            <a:r>
              <a:t/>
            </a:r>
            <a:endParaRPr sz="1100">
              <a:latin typeface="Montserrat Medium"/>
              <a:ea typeface="Montserrat Medium"/>
              <a:cs typeface="Montserrat Medium"/>
              <a:sym typeface="Montserrat Medium"/>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87">
            <a:hlinkClick action="ppaction://hlinkshowjump?jump=nextslide"/>
          </p:cNvPr>
          <p:cNvSpPr/>
          <p:nvPr/>
        </p:nvSpPr>
        <p:spPr>
          <a:xfrm>
            <a:off x="1245925" y="599350"/>
            <a:ext cx="2202300" cy="1842900"/>
          </a:xfrm>
          <a:prstGeom prst="rect">
            <a:avLst/>
          </a:prstGeom>
          <a:solidFill>
            <a:srgbClr val="AAC5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87">
            <a:hlinkClick/>
          </p:cNvPr>
          <p:cNvSpPr/>
          <p:nvPr/>
        </p:nvSpPr>
        <p:spPr>
          <a:xfrm>
            <a:off x="3641959" y="599350"/>
            <a:ext cx="2202300" cy="1842900"/>
          </a:xfrm>
          <a:prstGeom prst="rect">
            <a:avLst/>
          </a:prstGeom>
          <a:solidFill>
            <a:srgbClr val="6652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87">
            <a:hlinkClick/>
          </p:cNvPr>
          <p:cNvSpPr/>
          <p:nvPr/>
        </p:nvSpPr>
        <p:spPr>
          <a:xfrm>
            <a:off x="6052824" y="599350"/>
            <a:ext cx="2202300" cy="1842900"/>
          </a:xfrm>
          <a:prstGeom prst="rect">
            <a:avLst/>
          </a:prstGeom>
          <a:solidFill>
            <a:srgbClr val="E4EE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87">
            <a:hlinkClick/>
          </p:cNvPr>
          <p:cNvSpPr/>
          <p:nvPr/>
        </p:nvSpPr>
        <p:spPr>
          <a:xfrm>
            <a:off x="1245925" y="2672104"/>
            <a:ext cx="2202300" cy="1842900"/>
          </a:xfrm>
          <a:prstGeom prst="rect">
            <a:avLst/>
          </a:pr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87">
            <a:hlinkClick/>
          </p:cNvPr>
          <p:cNvSpPr/>
          <p:nvPr/>
        </p:nvSpPr>
        <p:spPr>
          <a:xfrm>
            <a:off x="3641959" y="2672104"/>
            <a:ext cx="2202300" cy="1842900"/>
          </a:xfrm>
          <a:prstGeom prst="rect">
            <a:avLst/>
          </a:prstGeom>
          <a:solidFill>
            <a:srgbClr val="F1D6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87">
            <a:hlinkClick/>
          </p:cNvPr>
          <p:cNvSpPr/>
          <p:nvPr/>
        </p:nvSpPr>
        <p:spPr>
          <a:xfrm>
            <a:off x="6052824" y="2672104"/>
            <a:ext cx="2202300" cy="1842900"/>
          </a:xfrm>
          <a:prstGeom prst="rect">
            <a:avLst/>
          </a:prstGeom>
          <a:solidFill>
            <a:srgbClr val="EE6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87"/>
          <p:cNvSpPr txBox="1"/>
          <p:nvPr/>
        </p:nvSpPr>
        <p:spPr>
          <a:xfrm>
            <a:off x="1401600" y="755500"/>
            <a:ext cx="1348200" cy="7005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pl" sz="1200">
                <a:solidFill>
                  <a:srgbClr val="242424"/>
                </a:solidFill>
                <a:latin typeface="Poppins"/>
                <a:ea typeface="Poppins"/>
                <a:cs typeface="Poppins"/>
                <a:sym typeface="Poppins"/>
              </a:rPr>
              <a:t>01.</a:t>
            </a:r>
            <a:endParaRPr b="1" sz="1200">
              <a:solidFill>
                <a:srgbClr val="242424"/>
              </a:solidFill>
              <a:latin typeface="Poppins"/>
              <a:ea typeface="Poppins"/>
              <a:cs typeface="Poppins"/>
              <a:sym typeface="Poppins"/>
            </a:endParaRPr>
          </a:p>
          <a:p>
            <a:pPr indent="0" lvl="0" marL="0" rtl="0" algn="l">
              <a:spcBef>
                <a:spcPts val="0"/>
              </a:spcBef>
              <a:spcAft>
                <a:spcPts val="0"/>
              </a:spcAft>
              <a:buNone/>
            </a:pPr>
            <a:r>
              <a:rPr lang="pl" sz="1800">
                <a:solidFill>
                  <a:srgbClr val="242424"/>
                </a:solidFill>
                <a:latin typeface="Montserrat Black"/>
                <a:ea typeface="Montserrat Black"/>
                <a:cs typeface="Montserrat Black"/>
                <a:sym typeface="Montserrat Black"/>
              </a:rPr>
              <a:t>About Us</a:t>
            </a:r>
            <a:endParaRPr sz="1800">
              <a:solidFill>
                <a:srgbClr val="6652E4"/>
              </a:solidFill>
              <a:latin typeface="Montserrat Black"/>
              <a:ea typeface="Montserrat Black"/>
              <a:cs typeface="Montserrat Black"/>
              <a:sym typeface="Montserrat Black"/>
            </a:endParaRPr>
          </a:p>
        </p:txBody>
      </p:sp>
      <p:sp>
        <p:nvSpPr>
          <p:cNvPr id="439" name="Google Shape;439;p87"/>
          <p:cNvSpPr txBox="1"/>
          <p:nvPr/>
        </p:nvSpPr>
        <p:spPr>
          <a:xfrm>
            <a:off x="3805274" y="755500"/>
            <a:ext cx="2202300" cy="7005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pl" sz="1200">
                <a:solidFill>
                  <a:srgbClr val="FFFFFF"/>
                </a:solidFill>
                <a:latin typeface="Montserrat Black"/>
                <a:ea typeface="Montserrat Black"/>
                <a:cs typeface="Montserrat Black"/>
                <a:sym typeface="Montserrat Black"/>
              </a:rPr>
              <a:t>02.</a:t>
            </a:r>
            <a:endParaRPr sz="1200">
              <a:solidFill>
                <a:srgbClr val="FFFFFF"/>
              </a:solidFill>
              <a:latin typeface="Montserrat Black"/>
              <a:ea typeface="Montserrat Black"/>
              <a:cs typeface="Montserrat Black"/>
              <a:sym typeface="Montserrat Black"/>
            </a:endParaRPr>
          </a:p>
          <a:p>
            <a:pPr indent="0" lvl="0" marL="0" rtl="0" algn="l">
              <a:spcBef>
                <a:spcPts val="0"/>
              </a:spcBef>
              <a:spcAft>
                <a:spcPts val="0"/>
              </a:spcAft>
              <a:buNone/>
            </a:pPr>
            <a:r>
              <a:rPr lang="pl" sz="1800">
                <a:solidFill>
                  <a:srgbClr val="FFFFFF"/>
                </a:solidFill>
                <a:latin typeface="Montserrat Black"/>
                <a:ea typeface="Montserrat Black"/>
                <a:cs typeface="Montserrat Black"/>
                <a:sym typeface="Montserrat Black"/>
              </a:rPr>
              <a:t>Products</a:t>
            </a:r>
            <a:endParaRPr sz="1800">
              <a:solidFill>
                <a:srgbClr val="FFFFFF"/>
              </a:solidFill>
              <a:latin typeface="Montserrat Black"/>
              <a:ea typeface="Montserrat Black"/>
              <a:cs typeface="Montserrat Black"/>
              <a:sym typeface="Montserrat Black"/>
            </a:endParaRPr>
          </a:p>
        </p:txBody>
      </p:sp>
      <p:sp>
        <p:nvSpPr>
          <p:cNvPr id="440" name="Google Shape;440;p87"/>
          <p:cNvSpPr txBox="1"/>
          <p:nvPr/>
        </p:nvSpPr>
        <p:spPr>
          <a:xfrm>
            <a:off x="6112175" y="683225"/>
            <a:ext cx="2395800" cy="10221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pl" sz="1200">
                <a:solidFill>
                  <a:srgbClr val="242424"/>
                </a:solidFill>
                <a:latin typeface="Montserrat Black"/>
                <a:ea typeface="Montserrat Black"/>
                <a:cs typeface="Montserrat Black"/>
                <a:sym typeface="Montserrat Black"/>
              </a:rPr>
              <a:t>03.</a:t>
            </a:r>
            <a:endParaRPr sz="1200">
              <a:solidFill>
                <a:srgbClr val="242424"/>
              </a:solidFill>
              <a:latin typeface="Montserrat Black"/>
              <a:ea typeface="Montserrat Black"/>
              <a:cs typeface="Montserrat Black"/>
              <a:sym typeface="Montserrat Black"/>
            </a:endParaRPr>
          </a:p>
          <a:p>
            <a:pPr indent="0" lvl="0" marL="0" rtl="0" algn="l">
              <a:spcBef>
                <a:spcPts val="0"/>
              </a:spcBef>
              <a:spcAft>
                <a:spcPts val="0"/>
              </a:spcAft>
              <a:buNone/>
            </a:pPr>
            <a:r>
              <a:rPr lang="pl" sz="1800">
                <a:solidFill>
                  <a:srgbClr val="242424"/>
                </a:solidFill>
                <a:latin typeface="Montserrat Black"/>
                <a:ea typeface="Montserrat Black"/>
                <a:cs typeface="Montserrat Black"/>
                <a:sym typeface="Montserrat Black"/>
              </a:rPr>
              <a:t>Experience </a:t>
            </a:r>
            <a:br>
              <a:rPr lang="pl" sz="1800">
                <a:solidFill>
                  <a:srgbClr val="242424"/>
                </a:solidFill>
                <a:latin typeface="Montserrat Black"/>
                <a:ea typeface="Montserrat Black"/>
                <a:cs typeface="Montserrat Black"/>
                <a:sym typeface="Montserrat Black"/>
              </a:rPr>
            </a:br>
            <a:r>
              <a:rPr lang="pl" sz="1800">
                <a:solidFill>
                  <a:srgbClr val="242424"/>
                </a:solidFill>
                <a:latin typeface="Montserrat Black"/>
                <a:ea typeface="Montserrat Black"/>
                <a:cs typeface="Montserrat Black"/>
                <a:sym typeface="Montserrat Black"/>
              </a:rPr>
              <a:t>&amp; Capabilities</a:t>
            </a:r>
            <a:endParaRPr sz="1800">
              <a:solidFill>
                <a:srgbClr val="6652E4"/>
              </a:solidFill>
              <a:latin typeface="Montserrat Black"/>
              <a:ea typeface="Montserrat Black"/>
              <a:cs typeface="Montserrat Black"/>
              <a:sym typeface="Montserrat Black"/>
            </a:endParaRPr>
          </a:p>
        </p:txBody>
      </p:sp>
      <p:sp>
        <p:nvSpPr>
          <p:cNvPr id="441" name="Google Shape;441;p87"/>
          <p:cNvSpPr txBox="1"/>
          <p:nvPr/>
        </p:nvSpPr>
        <p:spPr>
          <a:xfrm>
            <a:off x="1386775" y="2815775"/>
            <a:ext cx="2046600" cy="7005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pl" sz="1200">
                <a:solidFill>
                  <a:srgbClr val="242424"/>
                </a:solidFill>
                <a:latin typeface="Montserrat Black"/>
                <a:ea typeface="Montserrat Black"/>
                <a:cs typeface="Montserrat Black"/>
                <a:sym typeface="Montserrat Black"/>
              </a:rPr>
              <a:t>04.</a:t>
            </a:r>
            <a:endParaRPr sz="1200">
              <a:solidFill>
                <a:srgbClr val="242424"/>
              </a:solidFill>
              <a:latin typeface="Montserrat Black"/>
              <a:ea typeface="Montserrat Black"/>
              <a:cs typeface="Montserrat Black"/>
              <a:sym typeface="Montserrat Black"/>
            </a:endParaRPr>
          </a:p>
          <a:p>
            <a:pPr indent="0" lvl="0" marL="0" rtl="0" algn="l">
              <a:spcBef>
                <a:spcPts val="0"/>
              </a:spcBef>
              <a:spcAft>
                <a:spcPts val="0"/>
              </a:spcAft>
              <a:buNone/>
            </a:pPr>
            <a:r>
              <a:rPr lang="pl" sz="1800">
                <a:solidFill>
                  <a:srgbClr val="242424"/>
                </a:solidFill>
                <a:latin typeface="Montserrat Black"/>
                <a:ea typeface="Montserrat Black"/>
                <a:cs typeface="Montserrat Black"/>
                <a:sym typeface="Montserrat Black"/>
              </a:rPr>
              <a:t>Process</a:t>
            </a:r>
            <a:endParaRPr sz="1800">
              <a:solidFill>
                <a:srgbClr val="6652E4"/>
              </a:solidFill>
              <a:latin typeface="Montserrat Black"/>
              <a:ea typeface="Montserrat Black"/>
              <a:cs typeface="Montserrat Black"/>
              <a:sym typeface="Montserrat Black"/>
            </a:endParaRPr>
          </a:p>
        </p:txBody>
      </p:sp>
      <p:sp>
        <p:nvSpPr>
          <p:cNvPr id="442" name="Google Shape;442;p87"/>
          <p:cNvSpPr txBox="1"/>
          <p:nvPr/>
        </p:nvSpPr>
        <p:spPr>
          <a:xfrm>
            <a:off x="3805275" y="3382000"/>
            <a:ext cx="2046600" cy="7005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pl" sz="1200">
                <a:solidFill>
                  <a:srgbClr val="242424"/>
                </a:solidFill>
                <a:latin typeface="Montserrat Black"/>
                <a:ea typeface="Montserrat Black"/>
                <a:cs typeface="Montserrat Black"/>
                <a:sym typeface="Montserrat Black"/>
              </a:rPr>
              <a:t>05-06.</a:t>
            </a:r>
            <a:endParaRPr sz="1200">
              <a:solidFill>
                <a:srgbClr val="242424"/>
              </a:solidFill>
              <a:latin typeface="Montserrat Black"/>
              <a:ea typeface="Montserrat Black"/>
              <a:cs typeface="Montserrat Black"/>
              <a:sym typeface="Montserrat Black"/>
            </a:endParaRPr>
          </a:p>
          <a:p>
            <a:pPr indent="0" lvl="0" marL="0" rtl="0" algn="l">
              <a:spcBef>
                <a:spcPts val="0"/>
              </a:spcBef>
              <a:spcAft>
                <a:spcPts val="0"/>
              </a:spcAft>
              <a:buNone/>
            </a:pPr>
            <a:r>
              <a:rPr lang="pl" sz="1800">
                <a:solidFill>
                  <a:srgbClr val="242424"/>
                </a:solidFill>
                <a:latin typeface="Montserrat Black"/>
                <a:ea typeface="Montserrat Black"/>
                <a:cs typeface="Montserrat Black"/>
                <a:sym typeface="Montserrat Black"/>
              </a:rPr>
              <a:t>Our Standards &amp; Hiring process</a:t>
            </a:r>
            <a:endParaRPr sz="1800">
              <a:solidFill>
                <a:srgbClr val="242424"/>
              </a:solidFill>
              <a:latin typeface="Montserrat Black"/>
              <a:ea typeface="Montserrat Black"/>
              <a:cs typeface="Montserrat Black"/>
              <a:sym typeface="Montserrat Black"/>
            </a:endParaRPr>
          </a:p>
        </p:txBody>
      </p:sp>
      <p:sp>
        <p:nvSpPr>
          <p:cNvPr id="443" name="Google Shape;443;p87"/>
          <p:cNvSpPr txBox="1"/>
          <p:nvPr/>
        </p:nvSpPr>
        <p:spPr>
          <a:xfrm>
            <a:off x="6208925" y="3122825"/>
            <a:ext cx="2202300" cy="7005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pl" sz="1200">
                <a:solidFill>
                  <a:srgbClr val="242424"/>
                </a:solidFill>
                <a:latin typeface="Montserrat Black"/>
                <a:ea typeface="Montserrat Black"/>
                <a:cs typeface="Montserrat Black"/>
                <a:sym typeface="Montserrat Black"/>
              </a:rPr>
              <a:t>07.</a:t>
            </a:r>
            <a:endParaRPr sz="1200">
              <a:solidFill>
                <a:srgbClr val="242424"/>
              </a:solidFill>
              <a:latin typeface="Montserrat Black"/>
              <a:ea typeface="Montserrat Black"/>
              <a:cs typeface="Montserrat Black"/>
              <a:sym typeface="Montserrat Black"/>
            </a:endParaRPr>
          </a:p>
          <a:p>
            <a:pPr indent="0" lvl="0" marL="0" rtl="0" algn="l">
              <a:spcBef>
                <a:spcPts val="0"/>
              </a:spcBef>
              <a:spcAft>
                <a:spcPts val="0"/>
              </a:spcAft>
              <a:buNone/>
            </a:pPr>
            <a:r>
              <a:rPr lang="pl" sz="1800">
                <a:solidFill>
                  <a:srgbClr val="242424"/>
                </a:solidFill>
                <a:latin typeface="Montserrat Black"/>
                <a:ea typeface="Montserrat Black"/>
                <a:cs typeface="Montserrat Black"/>
                <a:sym typeface="Montserrat Black"/>
              </a:rPr>
              <a:t>Additional </a:t>
            </a:r>
            <a:endParaRPr sz="1800">
              <a:solidFill>
                <a:srgbClr val="242424"/>
              </a:solidFill>
              <a:latin typeface="Montserrat Black"/>
              <a:ea typeface="Montserrat Black"/>
              <a:cs typeface="Montserrat Black"/>
              <a:sym typeface="Montserrat Black"/>
            </a:endParaRPr>
          </a:p>
          <a:p>
            <a:pPr indent="0" lvl="0" marL="0" rtl="0" algn="l">
              <a:spcBef>
                <a:spcPts val="0"/>
              </a:spcBef>
              <a:spcAft>
                <a:spcPts val="0"/>
              </a:spcAft>
              <a:buNone/>
            </a:pPr>
            <a:r>
              <a:rPr lang="pl" sz="1800">
                <a:solidFill>
                  <a:srgbClr val="242424"/>
                </a:solidFill>
                <a:latin typeface="Montserrat Black"/>
                <a:ea typeface="Montserrat Black"/>
                <a:cs typeface="Montserrat Black"/>
                <a:sym typeface="Montserrat Black"/>
              </a:rPr>
              <a:t>case studies</a:t>
            </a:r>
            <a:endParaRPr sz="1800">
              <a:solidFill>
                <a:srgbClr val="242424"/>
              </a:solidFill>
              <a:latin typeface="Montserrat Black"/>
              <a:ea typeface="Montserrat Black"/>
              <a:cs typeface="Montserrat Black"/>
              <a:sym typeface="Montserrat Black"/>
            </a:endParaRPr>
          </a:p>
        </p:txBody>
      </p:sp>
      <p:sp>
        <p:nvSpPr>
          <p:cNvPr id="444" name="Google Shape;444;p87"/>
          <p:cNvSpPr txBox="1"/>
          <p:nvPr/>
        </p:nvSpPr>
        <p:spPr>
          <a:xfrm>
            <a:off x="1401600" y="1614475"/>
            <a:ext cx="1048800" cy="7005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pl" sz="900">
                <a:solidFill>
                  <a:srgbClr val="E4EEF3"/>
                </a:solidFill>
                <a:latin typeface="Montserrat Medium"/>
                <a:ea typeface="Montserrat Medium"/>
                <a:cs typeface="Montserrat Medium"/>
                <a:sym typeface="Montserrat Medium"/>
              </a:rPr>
              <a:t>Page</a:t>
            </a:r>
            <a:r>
              <a:rPr lang="pl" sz="900">
                <a:solidFill>
                  <a:srgbClr val="E4EEF3"/>
                </a:solidFill>
                <a:latin typeface="Montserrat Medium"/>
                <a:ea typeface="Montserrat Medium"/>
                <a:cs typeface="Montserrat Medium"/>
                <a:sym typeface="Montserrat Medium"/>
              </a:rPr>
              <a:t> 1 – 7</a:t>
            </a:r>
            <a:endParaRPr sz="900">
              <a:solidFill>
                <a:srgbClr val="E4EEF3"/>
              </a:solidFill>
              <a:latin typeface="Montserrat Medium"/>
              <a:ea typeface="Montserrat Medium"/>
              <a:cs typeface="Montserrat Medium"/>
              <a:sym typeface="Montserrat Medium"/>
            </a:endParaRPr>
          </a:p>
        </p:txBody>
      </p:sp>
      <p:sp>
        <p:nvSpPr>
          <p:cNvPr id="445" name="Google Shape;445;p87"/>
          <p:cNvSpPr txBox="1"/>
          <p:nvPr/>
        </p:nvSpPr>
        <p:spPr>
          <a:xfrm>
            <a:off x="3805274" y="1614475"/>
            <a:ext cx="1021200" cy="7005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pl" sz="900">
                <a:solidFill>
                  <a:srgbClr val="94CBE9"/>
                </a:solidFill>
                <a:latin typeface="Montserrat Medium"/>
                <a:ea typeface="Montserrat Medium"/>
                <a:cs typeface="Montserrat Medium"/>
                <a:sym typeface="Montserrat Medium"/>
              </a:rPr>
              <a:t>Page 8 – 17 </a:t>
            </a:r>
            <a:endParaRPr sz="900">
              <a:solidFill>
                <a:srgbClr val="94CBE9"/>
              </a:solidFill>
              <a:latin typeface="Montserrat Medium"/>
              <a:ea typeface="Montserrat Medium"/>
              <a:cs typeface="Montserrat Medium"/>
              <a:sym typeface="Montserrat Medium"/>
            </a:endParaRPr>
          </a:p>
        </p:txBody>
      </p:sp>
      <p:sp>
        <p:nvSpPr>
          <p:cNvPr id="446" name="Google Shape;446;p87"/>
          <p:cNvSpPr txBox="1"/>
          <p:nvPr/>
        </p:nvSpPr>
        <p:spPr>
          <a:xfrm>
            <a:off x="6208925" y="1614475"/>
            <a:ext cx="1103100" cy="7005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pl" sz="900">
                <a:solidFill>
                  <a:srgbClr val="EE6268"/>
                </a:solidFill>
                <a:latin typeface="Montserrat Medium"/>
                <a:ea typeface="Montserrat Medium"/>
                <a:cs typeface="Montserrat Medium"/>
                <a:sym typeface="Montserrat Medium"/>
              </a:rPr>
              <a:t>Page 18 – 21</a:t>
            </a:r>
            <a:endParaRPr sz="900">
              <a:solidFill>
                <a:srgbClr val="EE6268"/>
              </a:solidFill>
              <a:latin typeface="Montserrat Medium"/>
              <a:ea typeface="Montserrat Medium"/>
              <a:cs typeface="Montserrat Medium"/>
              <a:sym typeface="Montserrat Medium"/>
            </a:endParaRPr>
          </a:p>
        </p:txBody>
      </p:sp>
      <p:sp>
        <p:nvSpPr>
          <p:cNvPr id="447" name="Google Shape;447;p87"/>
          <p:cNvSpPr txBox="1"/>
          <p:nvPr/>
        </p:nvSpPr>
        <p:spPr>
          <a:xfrm>
            <a:off x="1401600" y="3686825"/>
            <a:ext cx="1048800" cy="7005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pl" sz="900">
                <a:solidFill>
                  <a:srgbClr val="6652E4"/>
                </a:solidFill>
                <a:latin typeface="Montserrat Medium"/>
                <a:ea typeface="Montserrat Medium"/>
                <a:cs typeface="Montserrat Medium"/>
                <a:sym typeface="Montserrat Medium"/>
              </a:rPr>
              <a:t>Page 22 – 27</a:t>
            </a:r>
            <a:endParaRPr sz="900">
              <a:solidFill>
                <a:srgbClr val="6652E4"/>
              </a:solidFill>
              <a:latin typeface="Montserrat Medium"/>
              <a:ea typeface="Montserrat Medium"/>
              <a:cs typeface="Montserrat Medium"/>
              <a:sym typeface="Montserrat Medium"/>
            </a:endParaRPr>
          </a:p>
        </p:txBody>
      </p:sp>
      <p:sp>
        <p:nvSpPr>
          <p:cNvPr id="448" name="Google Shape;448;p87"/>
          <p:cNvSpPr txBox="1"/>
          <p:nvPr/>
        </p:nvSpPr>
        <p:spPr>
          <a:xfrm>
            <a:off x="3805274" y="3686825"/>
            <a:ext cx="1103100" cy="7005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pl" sz="900">
                <a:solidFill>
                  <a:srgbClr val="FFFFFF"/>
                </a:solidFill>
                <a:latin typeface="Montserrat Medium"/>
                <a:ea typeface="Montserrat Medium"/>
                <a:cs typeface="Montserrat Medium"/>
                <a:sym typeface="Montserrat Medium"/>
              </a:rPr>
              <a:t>Page 28 – 36</a:t>
            </a:r>
            <a:endParaRPr sz="900">
              <a:solidFill>
                <a:srgbClr val="FFFFFF"/>
              </a:solidFill>
              <a:latin typeface="Montserrat Medium"/>
              <a:ea typeface="Montserrat Medium"/>
              <a:cs typeface="Montserrat Medium"/>
              <a:sym typeface="Montserrat Medium"/>
            </a:endParaRPr>
          </a:p>
        </p:txBody>
      </p:sp>
      <p:sp>
        <p:nvSpPr>
          <p:cNvPr id="449" name="Google Shape;449;p87"/>
          <p:cNvSpPr txBox="1"/>
          <p:nvPr/>
        </p:nvSpPr>
        <p:spPr>
          <a:xfrm>
            <a:off x="6208925" y="3686825"/>
            <a:ext cx="1299000" cy="7005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pl" sz="900">
                <a:solidFill>
                  <a:srgbClr val="F1D624"/>
                </a:solidFill>
                <a:latin typeface="Montserrat Medium"/>
                <a:ea typeface="Montserrat Medium"/>
                <a:cs typeface="Montserrat Medium"/>
                <a:sym typeface="Montserrat Medium"/>
              </a:rPr>
              <a:t>Page 37 - 48</a:t>
            </a:r>
            <a:endParaRPr sz="900">
              <a:solidFill>
                <a:srgbClr val="F1D624"/>
              </a:solidFill>
              <a:latin typeface="Montserrat Medium"/>
              <a:ea typeface="Montserrat Medium"/>
              <a:cs typeface="Montserrat Medium"/>
              <a:sym typeface="Montserrat Medium"/>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sp>
        <p:nvSpPr>
          <p:cNvPr id="750" name="Google Shape;750;p105"/>
          <p:cNvSpPr txBox="1"/>
          <p:nvPr>
            <p:ph idx="12" type="sldNum"/>
          </p:nvPr>
        </p:nvSpPr>
        <p:spPr>
          <a:xfrm>
            <a:off x="8472458" y="47203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l"/>
              <a:t>‹#›</a:t>
            </a:fld>
            <a:endParaRPr/>
          </a:p>
        </p:txBody>
      </p:sp>
      <p:sp>
        <p:nvSpPr>
          <p:cNvPr id="751" name="Google Shape;751;p105"/>
          <p:cNvSpPr txBox="1"/>
          <p:nvPr/>
        </p:nvSpPr>
        <p:spPr>
          <a:xfrm>
            <a:off x="909000" y="340175"/>
            <a:ext cx="7465500" cy="6510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pl" sz="2000">
                <a:solidFill>
                  <a:srgbClr val="242424"/>
                </a:solidFill>
                <a:latin typeface="Montserrat Black"/>
                <a:ea typeface="Montserrat Black"/>
                <a:cs typeface="Montserrat Black"/>
                <a:sym typeface="Montserrat Black"/>
              </a:rPr>
              <a:t>Sonnen</a:t>
            </a:r>
            <a:r>
              <a:rPr lang="pl" sz="2000">
                <a:solidFill>
                  <a:srgbClr val="242424"/>
                </a:solidFill>
                <a:latin typeface="Montserrat Black"/>
                <a:ea typeface="Montserrat Black"/>
                <a:cs typeface="Montserrat Black"/>
                <a:sym typeface="Montserrat Black"/>
              </a:rPr>
              <a:t> and Boldare Partnership</a:t>
            </a:r>
            <a:endParaRPr sz="2000">
              <a:solidFill>
                <a:srgbClr val="242424"/>
              </a:solidFill>
              <a:latin typeface="Montserrat Black"/>
              <a:ea typeface="Montserrat Black"/>
              <a:cs typeface="Montserrat Black"/>
              <a:sym typeface="Montserrat Black"/>
            </a:endParaRPr>
          </a:p>
        </p:txBody>
      </p:sp>
      <p:sp>
        <p:nvSpPr>
          <p:cNvPr id="752" name="Google Shape;752;p105"/>
          <p:cNvSpPr/>
          <p:nvPr/>
        </p:nvSpPr>
        <p:spPr>
          <a:xfrm>
            <a:off x="1002300" y="991175"/>
            <a:ext cx="551400" cy="70200"/>
          </a:xfrm>
          <a:prstGeom prst="rect">
            <a:avLst/>
          </a:prstGeom>
          <a:solidFill>
            <a:srgbClr val="EE6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105"/>
          <p:cNvSpPr txBox="1"/>
          <p:nvPr/>
        </p:nvSpPr>
        <p:spPr>
          <a:xfrm>
            <a:off x="6881925" y="4326775"/>
            <a:ext cx="1492500" cy="393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pl" sz="1100" u="sng">
                <a:solidFill>
                  <a:srgbClr val="EE6268"/>
                </a:solidFill>
                <a:latin typeface="Montserrat Medium"/>
                <a:ea typeface="Montserrat Medium"/>
                <a:cs typeface="Montserrat Medium"/>
                <a:sym typeface="Montserrat Medium"/>
                <a:hlinkClick r:id="rId3">
                  <a:extLst>
                    <a:ext uri="{A12FA001-AC4F-418D-AE19-62706E023703}">
                      <ahyp:hlinkClr val="tx"/>
                    </a:ext>
                  </a:extLst>
                </a:hlinkClick>
              </a:rPr>
              <a:t>More about this cooperation</a:t>
            </a:r>
            <a:endParaRPr sz="1100" u="sng">
              <a:solidFill>
                <a:srgbClr val="EE6268"/>
              </a:solidFill>
              <a:latin typeface="Montserrat Light"/>
              <a:ea typeface="Montserrat Light"/>
              <a:cs typeface="Montserrat Light"/>
              <a:sym typeface="Montserrat Light"/>
            </a:endParaRPr>
          </a:p>
          <a:p>
            <a:pPr indent="0" lvl="0" marL="0" rtl="0" algn="l">
              <a:lnSpc>
                <a:spcPct val="115000"/>
              </a:lnSpc>
              <a:spcBef>
                <a:spcPts val="0"/>
              </a:spcBef>
              <a:spcAft>
                <a:spcPts val="0"/>
              </a:spcAft>
              <a:buNone/>
            </a:pPr>
            <a:r>
              <a:t/>
            </a:r>
            <a:endParaRPr sz="1100">
              <a:solidFill>
                <a:srgbClr val="EE6268"/>
              </a:solidFill>
              <a:latin typeface="Montserrat Medium"/>
              <a:ea typeface="Montserrat Medium"/>
              <a:cs typeface="Montserrat Medium"/>
              <a:sym typeface="Montserrat Medium"/>
            </a:endParaRPr>
          </a:p>
        </p:txBody>
      </p:sp>
      <p:pic>
        <p:nvPicPr>
          <p:cNvPr id="754" name="Google Shape;754;p105"/>
          <p:cNvPicPr preferRelativeResize="0"/>
          <p:nvPr/>
        </p:nvPicPr>
        <p:blipFill rotWithShape="1">
          <a:blip r:embed="rId4">
            <a:alphaModFix/>
          </a:blip>
          <a:srcRect b="0" l="2159" r="1426" t="0"/>
          <a:stretch/>
        </p:blipFill>
        <p:spPr>
          <a:xfrm>
            <a:off x="1809650" y="1143575"/>
            <a:ext cx="4619849" cy="384752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sp>
        <p:nvSpPr>
          <p:cNvPr id="759" name="Google Shape;759;p106"/>
          <p:cNvSpPr/>
          <p:nvPr/>
        </p:nvSpPr>
        <p:spPr>
          <a:xfrm>
            <a:off x="4572025" y="2330100"/>
            <a:ext cx="4572000" cy="2334300"/>
          </a:xfrm>
          <a:prstGeom prst="rect">
            <a:avLst/>
          </a:prstGeom>
          <a:solidFill>
            <a:srgbClr val="A9B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106"/>
          <p:cNvSpPr/>
          <p:nvPr/>
        </p:nvSpPr>
        <p:spPr>
          <a:xfrm>
            <a:off x="4572025" y="-50"/>
            <a:ext cx="4572000" cy="2334300"/>
          </a:xfrm>
          <a:prstGeom prst="rect">
            <a:avLst/>
          </a:prstGeom>
          <a:solidFill>
            <a:srgbClr val="3030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106"/>
          <p:cNvSpPr/>
          <p:nvPr/>
        </p:nvSpPr>
        <p:spPr>
          <a:xfrm>
            <a:off x="25" y="50"/>
            <a:ext cx="4572000" cy="2334300"/>
          </a:xfrm>
          <a:prstGeom prst="rect">
            <a:avLst/>
          </a:prstGeom>
          <a:solidFill>
            <a:srgbClr val="F1D6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106"/>
          <p:cNvSpPr txBox="1"/>
          <p:nvPr>
            <p:ph idx="4294967295" type="ctrTitle"/>
          </p:nvPr>
        </p:nvSpPr>
        <p:spPr>
          <a:xfrm>
            <a:off x="924175" y="659750"/>
            <a:ext cx="2364600" cy="1319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pl" sz="1800">
                <a:solidFill>
                  <a:srgbClr val="303030"/>
                </a:solidFill>
                <a:latin typeface="Montserrat"/>
                <a:ea typeface="Montserrat"/>
                <a:cs typeface="Montserrat"/>
                <a:sym typeface="Montserrat"/>
              </a:rPr>
              <a:t>Rapid project kick-off </a:t>
            </a:r>
            <a:r>
              <a:rPr lang="pl" sz="1800">
                <a:solidFill>
                  <a:srgbClr val="303030"/>
                </a:solidFill>
                <a:latin typeface="Montserrat"/>
                <a:ea typeface="Montserrat"/>
                <a:cs typeface="Montserrat"/>
                <a:sym typeface="Montserrat"/>
              </a:rPr>
              <a:t>with pre-assembled teams</a:t>
            </a:r>
            <a:endParaRPr sz="1800">
              <a:solidFill>
                <a:srgbClr val="242424"/>
              </a:solidFill>
              <a:latin typeface="Montserrat"/>
              <a:ea typeface="Montserrat"/>
              <a:cs typeface="Montserrat"/>
              <a:sym typeface="Montserrat"/>
            </a:endParaRPr>
          </a:p>
        </p:txBody>
      </p:sp>
      <p:sp>
        <p:nvSpPr>
          <p:cNvPr id="763" name="Google Shape;763;p106"/>
          <p:cNvSpPr txBox="1"/>
          <p:nvPr>
            <p:ph idx="4294967295" type="ctrTitle"/>
          </p:nvPr>
        </p:nvSpPr>
        <p:spPr>
          <a:xfrm>
            <a:off x="5550025" y="659650"/>
            <a:ext cx="2323800" cy="1319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pl" sz="1800">
                <a:solidFill>
                  <a:srgbClr val="FFFFFF"/>
                </a:solidFill>
                <a:latin typeface="Montserrat ExtraBold"/>
                <a:ea typeface="Montserrat ExtraBold"/>
                <a:cs typeface="Montserrat ExtraBold"/>
                <a:sym typeface="Montserrat ExtraBold"/>
              </a:rPr>
              <a:t>Holistic approach </a:t>
            </a:r>
            <a:r>
              <a:rPr lang="pl" sz="1800">
                <a:solidFill>
                  <a:srgbClr val="FFFFFF"/>
                </a:solidFill>
                <a:latin typeface="Montserrat"/>
                <a:ea typeface="Montserrat"/>
                <a:cs typeface="Montserrat"/>
                <a:sym typeface="Montserrat"/>
              </a:rPr>
              <a:t>to product development </a:t>
            </a:r>
            <a:endParaRPr sz="18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sz="1800">
              <a:solidFill>
                <a:srgbClr val="FFFFFF"/>
              </a:solidFill>
              <a:latin typeface="Montserrat ExtraBold"/>
              <a:ea typeface="Montserrat ExtraBold"/>
              <a:cs typeface="Montserrat ExtraBold"/>
              <a:sym typeface="Montserrat ExtraBold"/>
            </a:endParaRPr>
          </a:p>
        </p:txBody>
      </p:sp>
      <p:sp>
        <p:nvSpPr>
          <p:cNvPr id="764" name="Google Shape;764;p106"/>
          <p:cNvSpPr txBox="1"/>
          <p:nvPr>
            <p:ph idx="4294967295" type="ctrTitle"/>
          </p:nvPr>
        </p:nvSpPr>
        <p:spPr>
          <a:xfrm>
            <a:off x="924175" y="2989800"/>
            <a:ext cx="2616000" cy="1319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pl" sz="1800">
                <a:solidFill>
                  <a:srgbClr val="303030"/>
                </a:solidFill>
                <a:latin typeface="Montserrat ExtraBold"/>
                <a:ea typeface="Montserrat ExtraBold"/>
                <a:cs typeface="Montserrat ExtraBold"/>
                <a:sym typeface="Montserrat ExtraBold"/>
              </a:rPr>
              <a:t>No vendor </a:t>
            </a:r>
            <a:endParaRPr sz="1800">
              <a:solidFill>
                <a:srgbClr val="303030"/>
              </a:solidFill>
              <a:latin typeface="Montserrat ExtraBold"/>
              <a:ea typeface="Montserrat ExtraBold"/>
              <a:cs typeface="Montserrat ExtraBold"/>
              <a:sym typeface="Montserrat ExtraBold"/>
            </a:endParaRPr>
          </a:p>
          <a:p>
            <a:pPr indent="0" lvl="0" marL="0" rtl="0" algn="l">
              <a:spcBef>
                <a:spcPts val="0"/>
              </a:spcBef>
              <a:spcAft>
                <a:spcPts val="0"/>
              </a:spcAft>
              <a:buNone/>
            </a:pPr>
            <a:r>
              <a:rPr lang="pl" sz="1800">
                <a:solidFill>
                  <a:srgbClr val="303030"/>
                </a:solidFill>
                <a:latin typeface="Montserrat ExtraBold"/>
                <a:ea typeface="Montserrat ExtraBold"/>
                <a:cs typeface="Montserrat ExtraBold"/>
                <a:sym typeface="Montserrat ExtraBold"/>
              </a:rPr>
              <a:t>lock-in</a:t>
            </a:r>
            <a:endParaRPr sz="1800">
              <a:solidFill>
                <a:srgbClr val="242424"/>
              </a:solidFill>
              <a:latin typeface="Montserrat"/>
              <a:ea typeface="Montserrat"/>
              <a:cs typeface="Montserrat"/>
              <a:sym typeface="Montserrat"/>
            </a:endParaRPr>
          </a:p>
        </p:txBody>
      </p:sp>
      <p:sp>
        <p:nvSpPr>
          <p:cNvPr id="765" name="Google Shape;765;p106"/>
          <p:cNvSpPr txBox="1"/>
          <p:nvPr>
            <p:ph idx="4294967295" type="ctrTitle"/>
          </p:nvPr>
        </p:nvSpPr>
        <p:spPr>
          <a:xfrm>
            <a:off x="5550025" y="2949075"/>
            <a:ext cx="2576100" cy="1319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pl" sz="1800">
                <a:solidFill>
                  <a:srgbClr val="303030"/>
                </a:solidFill>
                <a:latin typeface="Montserrat"/>
                <a:ea typeface="Montserrat"/>
                <a:cs typeface="Montserrat"/>
                <a:sym typeface="Montserrat"/>
              </a:rPr>
              <a:t>Unique work ethic and</a:t>
            </a:r>
            <a:r>
              <a:rPr lang="pl" sz="1800">
                <a:solidFill>
                  <a:srgbClr val="303030"/>
                </a:solidFill>
                <a:latin typeface="Montserrat ExtraBold"/>
                <a:ea typeface="Montserrat ExtraBold"/>
                <a:cs typeface="Montserrat ExtraBold"/>
                <a:sym typeface="Montserrat ExtraBold"/>
              </a:rPr>
              <a:t> innovative organizational system</a:t>
            </a:r>
            <a:endParaRPr sz="1800">
              <a:solidFill>
                <a:srgbClr val="303030"/>
              </a:solidFill>
              <a:latin typeface="Montserrat ExtraBold"/>
              <a:ea typeface="Montserrat ExtraBold"/>
              <a:cs typeface="Montserrat ExtraBold"/>
              <a:sym typeface="Montserrat ExtraBo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sp>
        <p:nvSpPr>
          <p:cNvPr id="770" name="Google Shape;770;p107"/>
          <p:cNvSpPr txBox="1"/>
          <p:nvPr>
            <p:ph idx="12" type="sldNum"/>
          </p:nvPr>
        </p:nvSpPr>
        <p:spPr>
          <a:xfrm>
            <a:off x="8472458" y="47203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l"/>
              <a:t>‹#›</a:t>
            </a:fld>
            <a:endParaRPr/>
          </a:p>
        </p:txBody>
      </p:sp>
      <p:sp>
        <p:nvSpPr>
          <p:cNvPr id="771" name="Google Shape;771;p107"/>
          <p:cNvSpPr txBox="1"/>
          <p:nvPr/>
        </p:nvSpPr>
        <p:spPr>
          <a:xfrm>
            <a:off x="4531050" y="1024150"/>
            <a:ext cx="4056600" cy="3666600"/>
          </a:xfrm>
          <a:prstGeom prst="rect">
            <a:avLst/>
          </a:prstGeom>
          <a:noFill/>
          <a:ln>
            <a:noFill/>
          </a:ln>
        </p:spPr>
        <p:txBody>
          <a:bodyPr anchorCtr="0" anchor="t" bIns="91425" lIns="91425" spcFirstLastPara="1" rIns="91425" wrap="square" tIns="91425">
            <a:noAutofit/>
          </a:bodyPr>
          <a:lstStyle/>
          <a:p>
            <a:pPr indent="457200" lvl="0" marL="0" rtl="0" algn="just">
              <a:lnSpc>
                <a:spcPct val="115000"/>
              </a:lnSpc>
              <a:spcBef>
                <a:spcPts val="0"/>
              </a:spcBef>
              <a:spcAft>
                <a:spcPts val="0"/>
              </a:spcAft>
              <a:buNone/>
            </a:pPr>
            <a:r>
              <a:rPr lang="pl" sz="1000">
                <a:latin typeface="Montserrat Light"/>
                <a:ea typeface="Montserrat Light"/>
                <a:cs typeface="Montserrat Light"/>
                <a:sym typeface="Montserrat Light"/>
              </a:rPr>
              <a:t>As a digital product design and development company, our teams are cross-functional and accountable for delivering product increments to our clients. Each of the teams include the following roles:</a:t>
            </a:r>
            <a:endParaRPr sz="1000">
              <a:latin typeface="Montserrat Light"/>
              <a:ea typeface="Montserrat Light"/>
              <a:cs typeface="Montserrat Light"/>
              <a:sym typeface="Montserrat Light"/>
            </a:endParaRPr>
          </a:p>
          <a:p>
            <a:pPr indent="-298450" lvl="0" marL="457200" rtl="0" algn="just">
              <a:lnSpc>
                <a:spcPct val="115000"/>
              </a:lnSpc>
              <a:spcBef>
                <a:spcPts val="1600"/>
              </a:spcBef>
              <a:spcAft>
                <a:spcPts val="0"/>
              </a:spcAft>
              <a:buClr>
                <a:srgbClr val="000000"/>
              </a:buClr>
              <a:buSzPts val="1100"/>
              <a:buFont typeface="Montserrat"/>
              <a:buChar char="●"/>
            </a:pPr>
            <a:r>
              <a:rPr b="1" lang="pl" sz="1000">
                <a:latin typeface="Montserrat"/>
                <a:ea typeface="Montserrat"/>
                <a:cs typeface="Montserrat"/>
                <a:sym typeface="Montserrat"/>
              </a:rPr>
              <a:t>Product Owner</a:t>
            </a:r>
            <a:r>
              <a:rPr lang="pl" sz="1000">
                <a:latin typeface="Montserrat Light"/>
                <a:ea typeface="Montserrat Light"/>
                <a:cs typeface="Montserrat Light"/>
                <a:sym typeface="Montserrat Light"/>
              </a:rPr>
              <a:t> - responsible for the scope of the project, decisions, reporting, requirements, communication. Filled by a single person on the client's side.</a:t>
            </a:r>
            <a:endParaRPr sz="1000">
              <a:latin typeface="Montserrat Light"/>
              <a:ea typeface="Montserrat Light"/>
              <a:cs typeface="Montserrat Light"/>
              <a:sym typeface="Montserrat Light"/>
            </a:endParaRPr>
          </a:p>
          <a:p>
            <a:pPr indent="-298450" lvl="0" marL="457200" rtl="0" algn="just">
              <a:lnSpc>
                <a:spcPct val="115000"/>
              </a:lnSpc>
              <a:spcBef>
                <a:spcPts val="0"/>
              </a:spcBef>
              <a:spcAft>
                <a:spcPts val="0"/>
              </a:spcAft>
              <a:buClr>
                <a:srgbClr val="000000"/>
              </a:buClr>
              <a:buSzPts val="1100"/>
              <a:buFont typeface="Montserrat"/>
              <a:buChar char="●"/>
            </a:pPr>
            <a:r>
              <a:rPr b="1" lang="pl" sz="1000">
                <a:latin typeface="Montserrat"/>
                <a:ea typeface="Montserrat"/>
                <a:cs typeface="Montserrat"/>
                <a:sym typeface="Montserrat"/>
              </a:rPr>
              <a:t>Scrum Master</a:t>
            </a:r>
            <a:r>
              <a:rPr lang="pl" sz="1000">
                <a:latin typeface="Montserrat Light"/>
                <a:ea typeface="Montserrat Light"/>
                <a:cs typeface="Montserrat Light"/>
                <a:sym typeface="Montserrat Light"/>
              </a:rPr>
              <a:t> - responsible for process, transparency, supporting the Product Owner in backlog management and the Development Team in effective work. Filled by a single person on Boldare’s side.</a:t>
            </a:r>
            <a:endParaRPr sz="1000">
              <a:latin typeface="Montserrat Light"/>
              <a:ea typeface="Montserrat Light"/>
              <a:cs typeface="Montserrat Light"/>
              <a:sym typeface="Montserrat Light"/>
            </a:endParaRPr>
          </a:p>
          <a:p>
            <a:pPr indent="-298450" lvl="0" marL="457200" rtl="0" algn="just">
              <a:lnSpc>
                <a:spcPct val="115000"/>
              </a:lnSpc>
              <a:spcBef>
                <a:spcPts val="0"/>
              </a:spcBef>
              <a:spcAft>
                <a:spcPts val="0"/>
              </a:spcAft>
              <a:buClr>
                <a:srgbClr val="000000"/>
              </a:buClr>
              <a:buSzPts val="1100"/>
              <a:buFont typeface="Montserrat"/>
              <a:buChar char="●"/>
            </a:pPr>
            <a:r>
              <a:rPr b="1" lang="pl" sz="1000">
                <a:latin typeface="Montserrat"/>
                <a:ea typeface="Montserrat"/>
                <a:cs typeface="Montserrat"/>
                <a:sym typeface="Montserrat"/>
              </a:rPr>
              <a:t>Development Team</a:t>
            </a:r>
            <a:r>
              <a:rPr lang="pl" sz="1000">
                <a:latin typeface="Montserrat Light"/>
                <a:ea typeface="Montserrat Light"/>
                <a:cs typeface="Montserrat Light"/>
                <a:sym typeface="Montserrat Light"/>
              </a:rPr>
              <a:t> - a cross-functional team delivering product increments, in direct contact and collaborating with the Product Owner (and optionally other project stakeholders). Filled by developers and specialists, mostly on Boldare’s side, sometimes partially on the client's side. Every development team member speaks English.</a:t>
            </a:r>
            <a:endParaRPr sz="1000">
              <a:latin typeface="Montserrat Light"/>
              <a:ea typeface="Montserrat Light"/>
              <a:cs typeface="Montserrat Light"/>
              <a:sym typeface="Montserrat Light"/>
            </a:endParaRPr>
          </a:p>
          <a:p>
            <a:pPr indent="457200" lvl="0" marL="0" rtl="0" algn="l">
              <a:lnSpc>
                <a:spcPct val="115000"/>
              </a:lnSpc>
              <a:spcBef>
                <a:spcPts val="0"/>
              </a:spcBef>
              <a:spcAft>
                <a:spcPts val="0"/>
              </a:spcAft>
              <a:buNone/>
            </a:pPr>
            <a:r>
              <a:t/>
            </a:r>
            <a:endParaRPr sz="1000">
              <a:latin typeface="Montserrat Light"/>
              <a:ea typeface="Montserrat Light"/>
              <a:cs typeface="Montserrat Light"/>
              <a:sym typeface="Montserrat Light"/>
            </a:endParaRPr>
          </a:p>
          <a:p>
            <a:pPr indent="0" lvl="0" marL="0" rtl="0" algn="l">
              <a:lnSpc>
                <a:spcPct val="115000"/>
              </a:lnSpc>
              <a:spcBef>
                <a:spcPts val="1600"/>
              </a:spcBef>
              <a:spcAft>
                <a:spcPts val="1600"/>
              </a:spcAft>
              <a:buNone/>
            </a:pPr>
            <a:r>
              <a:t/>
            </a:r>
            <a:endParaRPr sz="1000">
              <a:latin typeface="Montserrat Light"/>
              <a:ea typeface="Montserrat Light"/>
              <a:cs typeface="Montserrat Light"/>
              <a:sym typeface="Montserrat Light"/>
            </a:endParaRPr>
          </a:p>
        </p:txBody>
      </p:sp>
      <p:sp>
        <p:nvSpPr>
          <p:cNvPr id="772" name="Google Shape;772;p107"/>
          <p:cNvSpPr txBox="1"/>
          <p:nvPr/>
        </p:nvSpPr>
        <p:spPr>
          <a:xfrm>
            <a:off x="4518500" y="722824"/>
            <a:ext cx="2747700" cy="301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pl">
                <a:solidFill>
                  <a:srgbClr val="6652E4"/>
                </a:solidFill>
                <a:highlight>
                  <a:srgbClr val="F1D624"/>
                </a:highlight>
                <a:latin typeface="Montserrat"/>
                <a:ea typeface="Montserrat"/>
                <a:cs typeface="Montserrat"/>
                <a:sym typeface="Montserrat"/>
              </a:rPr>
              <a:t>4</a:t>
            </a:r>
            <a:r>
              <a:rPr b="1" lang="pl">
                <a:solidFill>
                  <a:srgbClr val="6652E4"/>
                </a:solidFill>
                <a:highlight>
                  <a:srgbClr val="F1D624"/>
                </a:highlight>
                <a:latin typeface="Montserrat"/>
                <a:ea typeface="Montserrat"/>
                <a:cs typeface="Montserrat"/>
                <a:sym typeface="Montserrat"/>
              </a:rPr>
              <a:t>.a Teams</a:t>
            </a:r>
            <a:endParaRPr b="1">
              <a:solidFill>
                <a:srgbClr val="6652E4"/>
              </a:solidFill>
              <a:highlight>
                <a:srgbClr val="F1D624"/>
              </a:highlight>
              <a:latin typeface="Montserrat"/>
              <a:ea typeface="Montserrat"/>
              <a:cs typeface="Montserrat"/>
              <a:sym typeface="Montserrat"/>
            </a:endParaRPr>
          </a:p>
        </p:txBody>
      </p:sp>
      <p:sp>
        <p:nvSpPr>
          <p:cNvPr id="773" name="Google Shape;773;p107"/>
          <p:cNvSpPr txBox="1"/>
          <p:nvPr/>
        </p:nvSpPr>
        <p:spPr>
          <a:xfrm>
            <a:off x="1061400" y="1102175"/>
            <a:ext cx="2216400" cy="181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7600">
                <a:solidFill>
                  <a:srgbClr val="E4EEF3"/>
                </a:solidFill>
                <a:latin typeface="Montserrat Black"/>
                <a:ea typeface="Montserrat Black"/>
                <a:cs typeface="Montserrat Black"/>
                <a:sym typeface="Montserrat Black"/>
              </a:rPr>
              <a:t>04.</a:t>
            </a:r>
            <a:endParaRPr sz="7600">
              <a:solidFill>
                <a:srgbClr val="E4EEF3"/>
              </a:solidFill>
              <a:latin typeface="Montserrat Black"/>
              <a:ea typeface="Montserrat Black"/>
              <a:cs typeface="Montserrat Black"/>
              <a:sym typeface="Montserrat Black"/>
            </a:endParaRPr>
          </a:p>
        </p:txBody>
      </p:sp>
      <p:sp>
        <p:nvSpPr>
          <p:cNvPr id="774" name="Google Shape;774;p107"/>
          <p:cNvSpPr txBox="1"/>
          <p:nvPr/>
        </p:nvSpPr>
        <p:spPr>
          <a:xfrm>
            <a:off x="1061400" y="935175"/>
            <a:ext cx="2948700" cy="817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pl" sz="2800">
                <a:solidFill>
                  <a:srgbClr val="242424"/>
                </a:solidFill>
                <a:latin typeface="Montserrat Black"/>
                <a:ea typeface="Montserrat Black"/>
                <a:cs typeface="Montserrat Black"/>
                <a:sym typeface="Montserrat Black"/>
              </a:rPr>
              <a:t>Our Process</a:t>
            </a:r>
            <a:endParaRPr sz="2800">
              <a:solidFill>
                <a:srgbClr val="242424"/>
              </a:solidFill>
              <a:latin typeface="Montserrat Black"/>
              <a:ea typeface="Montserrat Black"/>
              <a:cs typeface="Montserrat Black"/>
              <a:sym typeface="Montserrat Black"/>
            </a:endParaRPr>
          </a:p>
          <a:p>
            <a:pPr indent="0" lvl="0" marL="0" rtl="0" algn="l">
              <a:spcBef>
                <a:spcPts val="0"/>
              </a:spcBef>
              <a:spcAft>
                <a:spcPts val="0"/>
              </a:spcAft>
              <a:buNone/>
            </a:pPr>
            <a:r>
              <a:rPr lang="pl" sz="2800">
                <a:solidFill>
                  <a:srgbClr val="242424"/>
                </a:solidFill>
                <a:latin typeface="Montserrat Black"/>
                <a:ea typeface="Montserrat Black"/>
                <a:cs typeface="Montserrat Black"/>
                <a:sym typeface="Montserrat Black"/>
              </a:rPr>
              <a:t>Scrum</a:t>
            </a:r>
            <a:endParaRPr sz="2800">
              <a:solidFill>
                <a:srgbClr val="242424"/>
              </a:solidFill>
              <a:latin typeface="Montserrat Black"/>
              <a:ea typeface="Montserrat Black"/>
              <a:cs typeface="Montserrat Black"/>
              <a:sym typeface="Montserrat Black"/>
            </a:endParaRPr>
          </a:p>
        </p:txBody>
      </p:sp>
      <p:sp>
        <p:nvSpPr>
          <p:cNvPr id="775" name="Google Shape;775;p107"/>
          <p:cNvSpPr/>
          <p:nvPr/>
        </p:nvSpPr>
        <p:spPr>
          <a:xfrm>
            <a:off x="1203350" y="1806875"/>
            <a:ext cx="551400" cy="70200"/>
          </a:xfrm>
          <a:prstGeom prst="rect">
            <a:avLst/>
          </a:prstGeom>
          <a:solidFill>
            <a:srgbClr val="6652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76" name="Google Shape;776;p107"/>
          <p:cNvPicPr preferRelativeResize="0"/>
          <p:nvPr/>
        </p:nvPicPr>
        <p:blipFill>
          <a:blip r:embed="rId3">
            <a:alphaModFix/>
          </a:blip>
          <a:stretch>
            <a:fillRect/>
          </a:stretch>
        </p:blipFill>
        <p:spPr>
          <a:xfrm>
            <a:off x="1203350" y="3135400"/>
            <a:ext cx="1612276" cy="14243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sp>
        <p:nvSpPr>
          <p:cNvPr id="781" name="Google Shape;781;p108"/>
          <p:cNvSpPr txBox="1"/>
          <p:nvPr>
            <p:ph idx="12" type="sldNum"/>
          </p:nvPr>
        </p:nvSpPr>
        <p:spPr>
          <a:xfrm>
            <a:off x="8472458" y="47203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l"/>
              <a:t>‹#›</a:t>
            </a:fld>
            <a:endParaRPr/>
          </a:p>
        </p:txBody>
      </p:sp>
      <p:sp>
        <p:nvSpPr>
          <p:cNvPr id="782" name="Google Shape;782;p108"/>
          <p:cNvSpPr txBox="1"/>
          <p:nvPr/>
        </p:nvSpPr>
        <p:spPr>
          <a:xfrm>
            <a:off x="4790950" y="947950"/>
            <a:ext cx="3885900" cy="3257100"/>
          </a:xfrm>
          <a:prstGeom prst="rect">
            <a:avLst/>
          </a:prstGeom>
          <a:noFill/>
          <a:ln>
            <a:noFill/>
          </a:ln>
        </p:spPr>
        <p:txBody>
          <a:bodyPr anchorCtr="0" anchor="t" bIns="91425" lIns="91425" spcFirstLastPara="1" rIns="91425" wrap="square" tIns="91425">
            <a:noAutofit/>
          </a:bodyPr>
          <a:lstStyle/>
          <a:p>
            <a:pPr indent="457200" lvl="0" marL="0" rtl="0" algn="just">
              <a:lnSpc>
                <a:spcPct val="115000"/>
              </a:lnSpc>
              <a:spcBef>
                <a:spcPts val="0"/>
              </a:spcBef>
              <a:spcAft>
                <a:spcPts val="0"/>
              </a:spcAft>
              <a:buNone/>
            </a:pPr>
            <a:r>
              <a:rPr lang="pl" sz="1000">
                <a:solidFill>
                  <a:srgbClr val="000000"/>
                </a:solidFill>
                <a:latin typeface="Montserrat Light"/>
                <a:ea typeface="Montserrat Light"/>
                <a:cs typeface="Montserrat Light"/>
                <a:sym typeface="Montserrat Light"/>
              </a:rPr>
              <a:t>Before we start development in sprints, we go through a collaboration and product kick-off. This is a series of events involving you and the whole team, led and facilitated by our Scrum Master. These include:</a:t>
            </a:r>
            <a:endParaRPr sz="1000">
              <a:solidFill>
                <a:srgbClr val="000000"/>
              </a:solidFill>
              <a:latin typeface="Montserrat Light"/>
              <a:ea typeface="Montserrat Light"/>
              <a:cs typeface="Montserrat Light"/>
              <a:sym typeface="Montserrat Light"/>
            </a:endParaRPr>
          </a:p>
          <a:p>
            <a:pPr indent="457200" lvl="0" marL="0" rtl="0" algn="l">
              <a:lnSpc>
                <a:spcPct val="115000"/>
              </a:lnSpc>
              <a:spcBef>
                <a:spcPts val="0"/>
              </a:spcBef>
              <a:spcAft>
                <a:spcPts val="0"/>
              </a:spcAft>
              <a:buClr>
                <a:srgbClr val="000000"/>
              </a:buClr>
              <a:buSzPts val="1100"/>
              <a:buFont typeface="Arial"/>
              <a:buNone/>
            </a:pPr>
            <a:r>
              <a:t/>
            </a:r>
            <a:endParaRPr sz="1000">
              <a:solidFill>
                <a:srgbClr val="000000"/>
              </a:solidFill>
              <a:latin typeface="Montserrat"/>
              <a:ea typeface="Montserrat"/>
              <a:cs typeface="Montserrat"/>
              <a:sym typeface="Montserrat"/>
            </a:endParaRPr>
          </a:p>
          <a:p>
            <a:pPr indent="-292100" lvl="0" marL="457200" rtl="0" algn="l">
              <a:lnSpc>
                <a:spcPct val="115000"/>
              </a:lnSpc>
              <a:spcBef>
                <a:spcPts val="0"/>
              </a:spcBef>
              <a:spcAft>
                <a:spcPts val="0"/>
              </a:spcAft>
              <a:buClr>
                <a:srgbClr val="000000"/>
              </a:buClr>
              <a:buSzPts val="1000"/>
              <a:buFont typeface="Montserrat Medium"/>
              <a:buAutoNum type="arabicPeriod"/>
            </a:pPr>
            <a:r>
              <a:rPr lang="pl" sz="1000">
                <a:solidFill>
                  <a:srgbClr val="000000"/>
                </a:solidFill>
                <a:latin typeface="Montserrat Medium"/>
                <a:ea typeface="Montserrat Medium"/>
                <a:cs typeface="Montserrat Medium"/>
                <a:sym typeface="Montserrat Medium"/>
              </a:rPr>
              <a:t>Meet the team</a:t>
            </a:r>
            <a:endParaRPr sz="1000">
              <a:solidFill>
                <a:srgbClr val="000000"/>
              </a:solidFill>
              <a:latin typeface="Montserrat Medium"/>
              <a:ea typeface="Montserrat Medium"/>
              <a:cs typeface="Montserrat Medium"/>
              <a:sym typeface="Montserrat Medium"/>
            </a:endParaRPr>
          </a:p>
          <a:p>
            <a:pPr indent="-292100" lvl="0" marL="457200" rtl="0" algn="l">
              <a:lnSpc>
                <a:spcPct val="115000"/>
              </a:lnSpc>
              <a:spcBef>
                <a:spcPts val="0"/>
              </a:spcBef>
              <a:spcAft>
                <a:spcPts val="0"/>
              </a:spcAft>
              <a:buClr>
                <a:srgbClr val="000000"/>
              </a:buClr>
              <a:buSzPts val="1000"/>
              <a:buFont typeface="Montserrat Medium"/>
              <a:buAutoNum type="arabicPeriod"/>
            </a:pPr>
            <a:r>
              <a:rPr lang="pl" sz="1000">
                <a:solidFill>
                  <a:srgbClr val="000000"/>
                </a:solidFill>
                <a:latin typeface="Montserrat Medium"/>
                <a:ea typeface="Montserrat Medium"/>
                <a:cs typeface="Montserrat Medium"/>
                <a:sym typeface="Montserrat Medium"/>
              </a:rPr>
              <a:t>Discover the product</a:t>
            </a:r>
            <a:endParaRPr sz="1000">
              <a:solidFill>
                <a:srgbClr val="000000"/>
              </a:solidFill>
              <a:latin typeface="Montserrat Medium"/>
              <a:ea typeface="Montserrat Medium"/>
              <a:cs typeface="Montserrat Medium"/>
              <a:sym typeface="Montserrat Medium"/>
            </a:endParaRPr>
          </a:p>
          <a:p>
            <a:pPr indent="-292100" lvl="0" marL="457200" rtl="0" algn="l">
              <a:lnSpc>
                <a:spcPct val="115000"/>
              </a:lnSpc>
              <a:spcBef>
                <a:spcPts val="0"/>
              </a:spcBef>
              <a:spcAft>
                <a:spcPts val="0"/>
              </a:spcAft>
              <a:buClr>
                <a:srgbClr val="000000"/>
              </a:buClr>
              <a:buSzPts val="1000"/>
              <a:buFont typeface="Montserrat Medium"/>
              <a:buAutoNum type="arabicPeriod"/>
            </a:pPr>
            <a:r>
              <a:rPr lang="pl" sz="1000">
                <a:solidFill>
                  <a:srgbClr val="000000"/>
                </a:solidFill>
                <a:latin typeface="Montserrat Medium"/>
                <a:ea typeface="Montserrat Medium"/>
                <a:cs typeface="Montserrat Medium"/>
                <a:sym typeface="Montserrat Medium"/>
              </a:rPr>
              <a:t>Plan a release</a:t>
            </a:r>
            <a:endParaRPr sz="1000">
              <a:solidFill>
                <a:srgbClr val="000000"/>
              </a:solidFill>
              <a:latin typeface="Montserrat Medium"/>
              <a:ea typeface="Montserrat Medium"/>
              <a:cs typeface="Montserrat Medium"/>
              <a:sym typeface="Montserrat Medium"/>
            </a:endParaRPr>
          </a:p>
          <a:p>
            <a:pPr indent="0" lvl="0" marL="0" rtl="0" algn="l">
              <a:lnSpc>
                <a:spcPct val="115000"/>
              </a:lnSpc>
              <a:spcBef>
                <a:spcPts val="0"/>
              </a:spcBef>
              <a:spcAft>
                <a:spcPts val="0"/>
              </a:spcAft>
              <a:buNone/>
            </a:pPr>
            <a:r>
              <a:t/>
            </a:r>
            <a:endParaRPr sz="1000">
              <a:solidFill>
                <a:srgbClr val="000000"/>
              </a:solidFill>
              <a:latin typeface="Montserrat"/>
              <a:ea typeface="Montserrat"/>
              <a:cs typeface="Montserrat"/>
              <a:sym typeface="Montserrat"/>
            </a:endParaRPr>
          </a:p>
          <a:p>
            <a:pPr indent="457200" lvl="0" marL="0" rtl="0" algn="just">
              <a:lnSpc>
                <a:spcPct val="115000"/>
              </a:lnSpc>
              <a:spcBef>
                <a:spcPts val="0"/>
              </a:spcBef>
              <a:spcAft>
                <a:spcPts val="0"/>
              </a:spcAft>
              <a:buClr>
                <a:srgbClr val="000000"/>
              </a:buClr>
              <a:buSzPts val="1100"/>
              <a:buFont typeface="Arial"/>
              <a:buNone/>
            </a:pPr>
            <a:r>
              <a:rPr lang="pl" sz="1000">
                <a:solidFill>
                  <a:srgbClr val="000000"/>
                </a:solidFill>
                <a:latin typeface="Montserrat Light"/>
                <a:ea typeface="Montserrat Light"/>
                <a:cs typeface="Montserrat Light"/>
                <a:sym typeface="Montserrat Light"/>
              </a:rPr>
              <a:t>During this phase we all meet, discuss, and exchange information, but we also look for ideas, solutions, and create the product backlog. We choose from various techniques, which include event storming, impact mapping, user story mapping, and planning poker. We follow our checklists to make sure we cover all important topics.</a:t>
            </a:r>
            <a:endParaRPr sz="1000">
              <a:solidFill>
                <a:srgbClr val="000000"/>
              </a:solidFill>
              <a:latin typeface="Montserrat Light"/>
              <a:ea typeface="Montserrat Light"/>
              <a:cs typeface="Montserrat Light"/>
              <a:sym typeface="Montserrat Light"/>
            </a:endParaRPr>
          </a:p>
          <a:p>
            <a:pPr indent="0" lvl="0" marL="0" rtl="0" algn="just">
              <a:lnSpc>
                <a:spcPct val="115000"/>
              </a:lnSpc>
              <a:spcBef>
                <a:spcPts val="0"/>
              </a:spcBef>
              <a:spcAft>
                <a:spcPts val="0"/>
              </a:spcAft>
              <a:buClr>
                <a:srgbClr val="000000"/>
              </a:buClr>
              <a:buSzPts val="1100"/>
              <a:buFont typeface="Arial"/>
              <a:buNone/>
            </a:pPr>
            <a:r>
              <a:rPr lang="pl" sz="1000">
                <a:solidFill>
                  <a:srgbClr val="000000"/>
                </a:solidFill>
                <a:latin typeface="Montserrat Light"/>
                <a:ea typeface="Montserrat Light"/>
                <a:cs typeface="Montserrat Light"/>
                <a:sym typeface="Montserrat Light"/>
              </a:rPr>
              <a:t>These events usually take 1-</a:t>
            </a:r>
            <a:r>
              <a:rPr lang="pl" sz="1000">
                <a:latin typeface="Montserrat Light"/>
                <a:ea typeface="Montserrat Light"/>
                <a:cs typeface="Montserrat Light"/>
                <a:sym typeface="Montserrat Light"/>
              </a:rPr>
              <a:t>3</a:t>
            </a:r>
            <a:r>
              <a:rPr lang="pl" sz="1000">
                <a:solidFill>
                  <a:srgbClr val="000000"/>
                </a:solidFill>
                <a:latin typeface="Montserrat Light"/>
                <a:ea typeface="Montserrat Light"/>
                <a:cs typeface="Montserrat Light"/>
                <a:sym typeface="Montserrat Light"/>
              </a:rPr>
              <a:t> business days, depending on product complexity. </a:t>
            </a:r>
            <a:endParaRPr sz="1000">
              <a:solidFill>
                <a:srgbClr val="000000"/>
              </a:solidFill>
              <a:latin typeface="Montserrat Light"/>
              <a:ea typeface="Montserrat Light"/>
              <a:cs typeface="Montserrat Light"/>
              <a:sym typeface="Montserrat Light"/>
            </a:endParaRPr>
          </a:p>
          <a:p>
            <a:pPr indent="0" lvl="0" marL="0" rtl="0" algn="l">
              <a:lnSpc>
                <a:spcPct val="115000"/>
              </a:lnSpc>
              <a:spcBef>
                <a:spcPts val="0"/>
              </a:spcBef>
              <a:spcAft>
                <a:spcPts val="0"/>
              </a:spcAft>
              <a:buNone/>
            </a:pPr>
            <a:r>
              <a:t/>
            </a:r>
            <a:endParaRPr sz="1000">
              <a:solidFill>
                <a:srgbClr val="000000"/>
              </a:solidFill>
              <a:latin typeface="Montserrat Light"/>
              <a:ea typeface="Montserrat Light"/>
              <a:cs typeface="Montserrat Light"/>
              <a:sym typeface="Montserrat Light"/>
            </a:endParaRPr>
          </a:p>
          <a:p>
            <a:pPr indent="0" lvl="0" marL="0" rtl="0" algn="l">
              <a:lnSpc>
                <a:spcPct val="115000"/>
              </a:lnSpc>
              <a:spcBef>
                <a:spcPts val="0"/>
              </a:spcBef>
              <a:spcAft>
                <a:spcPts val="0"/>
              </a:spcAft>
              <a:buNone/>
            </a:pPr>
            <a:r>
              <a:t/>
            </a:r>
            <a:endParaRPr b="1" sz="1000">
              <a:solidFill>
                <a:srgbClr val="242424"/>
              </a:solidFill>
              <a:latin typeface="Montserrat"/>
              <a:ea typeface="Montserrat"/>
              <a:cs typeface="Montserrat"/>
              <a:sym typeface="Montserrat"/>
            </a:endParaRPr>
          </a:p>
        </p:txBody>
      </p:sp>
      <p:sp>
        <p:nvSpPr>
          <p:cNvPr id="783" name="Google Shape;783;p108"/>
          <p:cNvSpPr txBox="1"/>
          <p:nvPr/>
        </p:nvSpPr>
        <p:spPr>
          <a:xfrm>
            <a:off x="4747100" y="646625"/>
            <a:ext cx="3516000" cy="301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pl">
                <a:solidFill>
                  <a:srgbClr val="6652E4"/>
                </a:solidFill>
                <a:highlight>
                  <a:srgbClr val="F1D624"/>
                </a:highlight>
                <a:latin typeface="Montserrat"/>
                <a:ea typeface="Montserrat"/>
                <a:cs typeface="Montserrat"/>
                <a:sym typeface="Montserrat"/>
              </a:rPr>
              <a:t>04.b Product development kick-off</a:t>
            </a:r>
            <a:endParaRPr b="1">
              <a:solidFill>
                <a:srgbClr val="6652E4"/>
              </a:solidFill>
              <a:highlight>
                <a:srgbClr val="F1D624"/>
              </a:highlight>
              <a:latin typeface="Montserrat"/>
              <a:ea typeface="Montserrat"/>
              <a:cs typeface="Montserrat"/>
              <a:sym typeface="Montserrat"/>
            </a:endParaRPr>
          </a:p>
        </p:txBody>
      </p:sp>
      <p:sp>
        <p:nvSpPr>
          <p:cNvPr id="784" name="Google Shape;784;p108"/>
          <p:cNvSpPr txBox="1"/>
          <p:nvPr/>
        </p:nvSpPr>
        <p:spPr>
          <a:xfrm>
            <a:off x="4814750" y="4346525"/>
            <a:ext cx="3862200" cy="484200"/>
          </a:xfrm>
          <a:prstGeom prst="rect">
            <a:avLst/>
          </a:prstGeom>
          <a:noFill/>
          <a:ln cap="flat" cmpd="sng" w="9525">
            <a:solidFill>
              <a:srgbClr val="EE6268"/>
            </a:solidFill>
            <a:prstDash val="solid"/>
            <a:round/>
            <a:headEnd len="sm" w="sm" type="none"/>
            <a:tailEnd len="sm" w="sm" type="none"/>
          </a:ln>
        </p:spPr>
        <p:txBody>
          <a:bodyPr anchorCtr="0" anchor="t" bIns="91425" lIns="91425" spcFirstLastPara="1" rIns="91425" wrap="square" tIns="91425">
            <a:noAutofit/>
          </a:bodyPr>
          <a:lstStyle/>
          <a:p>
            <a:pPr indent="457200" lvl="0" marL="0" rtl="0" algn="l">
              <a:lnSpc>
                <a:spcPct val="115000"/>
              </a:lnSpc>
              <a:spcBef>
                <a:spcPts val="0"/>
              </a:spcBef>
              <a:spcAft>
                <a:spcPts val="0"/>
              </a:spcAft>
              <a:buClr>
                <a:srgbClr val="000000"/>
              </a:buClr>
              <a:buSzPts val="1100"/>
              <a:buFont typeface="Arial"/>
              <a:buNone/>
            </a:pPr>
            <a:r>
              <a:rPr lang="pl" sz="1000">
                <a:solidFill>
                  <a:srgbClr val="000000"/>
                </a:solidFill>
                <a:latin typeface="Montserrat Light"/>
                <a:ea typeface="Montserrat Light"/>
                <a:cs typeface="Montserrat Light"/>
                <a:sym typeface="Montserrat Light"/>
              </a:rPr>
              <a:t>Read an article on our blog: </a:t>
            </a:r>
            <a:r>
              <a:rPr b="1" lang="pl" sz="1000">
                <a:solidFill>
                  <a:srgbClr val="FFFFFF"/>
                </a:solidFill>
                <a:highlight>
                  <a:srgbClr val="EE6268"/>
                </a:highlight>
                <a:uFill>
                  <a:noFill/>
                </a:uFill>
                <a:latin typeface="Montserrat"/>
                <a:ea typeface="Montserrat"/>
                <a:cs typeface="Montserrat"/>
                <a:sym typeface="Montserrat"/>
                <a:hlinkClick r:id="rId3">
                  <a:extLst>
                    <a:ext uri="{A12FA001-AC4F-418D-AE19-62706E023703}">
                      <ahyp:hlinkClr val="tx"/>
                    </a:ext>
                  </a:extLst>
                </a:hlinkClick>
              </a:rPr>
              <a:t>A step by step guide to Event Storming – our experience</a:t>
            </a:r>
            <a:endParaRPr b="1" sz="1000">
              <a:solidFill>
                <a:srgbClr val="FFFFFF"/>
              </a:solidFill>
              <a:highlight>
                <a:srgbClr val="EE6268"/>
              </a:highlight>
              <a:latin typeface="Montserrat"/>
              <a:ea typeface="Montserrat"/>
              <a:cs typeface="Montserrat"/>
              <a:sym typeface="Montserrat"/>
            </a:endParaRPr>
          </a:p>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p109"/>
          <p:cNvSpPr txBox="1"/>
          <p:nvPr>
            <p:ph idx="12" type="sldNum"/>
          </p:nvPr>
        </p:nvSpPr>
        <p:spPr>
          <a:xfrm>
            <a:off x="8472458" y="47203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l"/>
              <a:t>‹#›</a:t>
            </a:fld>
            <a:endParaRPr/>
          </a:p>
        </p:txBody>
      </p:sp>
      <p:sp>
        <p:nvSpPr>
          <p:cNvPr id="790" name="Google Shape;790;p109"/>
          <p:cNvSpPr txBox="1"/>
          <p:nvPr/>
        </p:nvSpPr>
        <p:spPr>
          <a:xfrm>
            <a:off x="4759650" y="1100350"/>
            <a:ext cx="3917100" cy="3432300"/>
          </a:xfrm>
          <a:prstGeom prst="rect">
            <a:avLst/>
          </a:prstGeom>
          <a:noFill/>
          <a:ln>
            <a:noFill/>
          </a:ln>
        </p:spPr>
        <p:txBody>
          <a:bodyPr anchorCtr="0" anchor="t" bIns="91425" lIns="91425" spcFirstLastPara="1" rIns="91425" wrap="square" tIns="91425">
            <a:noAutofit/>
          </a:bodyPr>
          <a:lstStyle/>
          <a:p>
            <a:pPr indent="457200" lvl="0" marL="0" rtl="0" algn="just">
              <a:lnSpc>
                <a:spcPct val="115000"/>
              </a:lnSpc>
              <a:spcBef>
                <a:spcPts val="0"/>
              </a:spcBef>
              <a:spcAft>
                <a:spcPts val="0"/>
              </a:spcAft>
              <a:buClr>
                <a:srgbClr val="000000"/>
              </a:buClr>
              <a:buSzPts val="1100"/>
              <a:buFont typeface="Arial"/>
              <a:buNone/>
            </a:pPr>
            <a:r>
              <a:rPr lang="pl" sz="1000">
                <a:solidFill>
                  <a:srgbClr val="000000"/>
                </a:solidFill>
                <a:latin typeface="Montserrat Light"/>
                <a:ea typeface="Montserrat Light"/>
                <a:cs typeface="Montserrat Light"/>
                <a:sym typeface="Montserrat Light"/>
              </a:rPr>
              <a:t>We follow the Scrum Guide (as defined by Scrum.org) to organize our development. We work in one or two-week sprints, delivering product increments and creatively collaborating with each other.</a:t>
            </a:r>
            <a:endParaRPr sz="1000">
              <a:solidFill>
                <a:srgbClr val="000000"/>
              </a:solidFill>
              <a:latin typeface="Montserrat Light"/>
              <a:ea typeface="Montserrat Light"/>
              <a:cs typeface="Montserrat Light"/>
              <a:sym typeface="Montserrat Light"/>
            </a:endParaRPr>
          </a:p>
          <a:p>
            <a:pPr indent="0" lvl="0" marL="0" rtl="0" algn="just">
              <a:lnSpc>
                <a:spcPct val="115000"/>
              </a:lnSpc>
              <a:spcBef>
                <a:spcPts val="0"/>
              </a:spcBef>
              <a:spcAft>
                <a:spcPts val="0"/>
              </a:spcAft>
              <a:buNone/>
            </a:pPr>
            <a:r>
              <a:rPr lang="pl" sz="1000">
                <a:solidFill>
                  <a:srgbClr val="000000"/>
                </a:solidFill>
                <a:latin typeface="Montserrat Light"/>
                <a:ea typeface="Montserrat Light"/>
                <a:cs typeface="Montserrat Light"/>
                <a:sym typeface="Montserrat Light"/>
              </a:rPr>
              <a:t>We have a Scrum Master on every one of our teams. The person filling that role helps the Product Owner to manage the product backlog, the team to self-organize, communicate and improve, and facilitates the scrum meetings. Every sprint includes:</a:t>
            </a:r>
            <a:endParaRPr sz="1000">
              <a:solidFill>
                <a:srgbClr val="000000"/>
              </a:solidFill>
              <a:latin typeface="Montserrat Light"/>
              <a:ea typeface="Montserrat Light"/>
              <a:cs typeface="Montserrat Light"/>
              <a:sym typeface="Montserrat Light"/>
            </a:endParaRPr>
          </a:p>
          <a:p>
            <a:pPr indent="0" lvl="0" marL="0" rtl="0" algn="just">
              <a:lnSpc>
                <a:spcPct val="115000"/>
              </a:lnSpc>
              <a:spcBef>
                <a:spcPts val="0"/>
              </a:spcBef>
              <a:spcAft>
                <a:spcPts val="0"/>
              </a:spcAft>
              <a:buClr>
                <a:srgbClr val="000000"/>
              </a:buClr>
              <a:buSzPts val="1100"/>
              <a:buFont typeface="Arial"/>
              <a:buNone/>
            </a:pPr>
            <a:r>
              <a:t/>
            </a:r>
            <a:endParaRPr sz="1000">
              <a:solidFill>
                <a:srgbClr val="000000"/>
              </a:solidFill>
              <a:latin typeface="Montserrat"/>
              <a:ea typeface="Montserrat"/>
              <a:cs typeface="Montserrat"/>
              <a:sym typeface="Montserrat"/>
            </a:endParaRPr>
          </a:p>
          <a:p>
            <a:pPr indent="-292100" lvl="0" marL="457200" rtl="0" algn="just">
              <a:lnSpc>
                <a:spcPct val="115000"/>
              </a:lnSpc>
              <a:spcBef>
                <a:spcPts val="0"/>
              </a:spcBef>
              <a:spcAft>
                <a:spcPts val="0"/>
              </a:spcAft>
              <a:buClr>
                <a:srgbClr val="000000"/>
              </a:buClr>
              <a:buSzPts val="1000"/>
              <a:buAutoNum type="arabicPeriod"/>
            </a:pPr>
            <a:r>
              <a:rPr b="1" lang="pl" sz="1000">
                <a:solidFill>
                  <a:srgbClr val="000000"/>
                </a:solidFill>
                <a:latin typeface="Montserrat"/>
                <a:ea typeface="Montserrat"/>
                <a:cs typeface="Montserrat"/>
                <a:sym typeface="Montserrat"/>
              </a:rPr>
              <a:t>Sprint Planning </a:t>
            </a:r>
            <a:r>
              <a:rPr lang="pl" sz="1000">
                <a:solidFill>
                  <a:srgbClr val="000000"/>
                </a:solidFill>
                <a:latin typeface="Montserrat Light"/>
                <a:ea typeface="Montserrat Light"/>
                <a:cs typeface="Montserrat Light"/>
                <a:sym typeface="Montserrat Light"/>
              </a:rPr>
              <a:t>(Development Team, Product Owner, Scrum Master)</a:t>
            </a:r>
            <a:endParaRPr sz="1000">
              <a:solidFill>
                <a:srgbClr val="000000"/>
              </a:solidFill>
              <a:latin typeface="Montserrat Light"/>
              <a:ea typeface="Montserrat Light"/>
              <a:cs typeface="Montserrat Light"/>
              <a:sym typeface="Montserrat Light"/>
            </a:endParaRPr>
          </a:p>
          <a:p>
            <a:pPr indent="-292100" lvl="0" marL="457200" rtl="0" algn="just">
              <a:lnSpc>
                <a:spcPct val="115000"/>
              </a:lnSpc>
              <a:spcBef>
                <a:spcPts val="0"/>
              </a:spcBef>
              <a:spcAft>
                <a:spcPts val="0"/>
              </a:spcAft>
              <a:buClr>
                <a:srgbClr val="000000"/>
              </a:buClr>
              <a:buSzPts val="1000"/>
              <a:buAutoNum type="arabicPeriod"/>
            </a:pPr>
            <a:r>
              <a:rPr b="1" lang="pl" sz="1000">
                <a:solidFill>
                  <a:srgbClr val="000000"/>
                </a:solidFill>
                <a:latin typeface="Montserrat"/>
                <a:ea typeface="Montserrat"/>
                <a:cs typeface="Montserrat"/>
                <a:sym typeface="Montserrat"/>
              </a:rPr>
              <a:t>Daily Meeting</a:t>
            </a:r>
            <a:r>
              <a:rPr lang="pl" sz="1000">
                <a:solidFill>
                  <a:srgbClr val="000000"/>
                </a:solidFill>
                <a:latin typeface="Montserrat"/>
                <a:ea typeface="Montserrat"/>
                <a:cs typeface="Montserrat"/>
                <a:sym typeface="Montserrat"/>
              </a:rPr>
              <a:t> </a:t>
            </a:r>
            <a:r>
              <a:rPr lang="pl" sz="1000">
                <a:solidFill>
                  <a:srgbClr val="000000"/>
                </a:solidFill>
                <a:latin typeface="Montserrat Light"/>
                <a:ea typeface="Montserrat Light"/>
                <a:cs typeface="Montserrat Light"/>
                <a:sym typeface="Montserrat Light"/>
              </a:rPr>
              <a:t>(Development Team, Scrum Master)</a:t>
            </a:r>
            <a:endParaRPr sz="1000">
              <a:solidFill>
                <a:srgbClr val="000000"/>
              </a:solidFill>
              <a:latin typeface="Montserrat Light"/>
              <a:ea typeface="Montserrat Light"/>
              <a:cs typeface="Montserrat Light"/>
              <a:sym typeface="Montserrat Light"/>
            </a:endParaRPr>
          </a:p>
          <a:p>
            <a:pPr indent="-292100" lvl="0" marL="457200" rtl="0" algn="just">
              <a:lnSpc>
                <a:spcPct val="115000"/>
              </a:lnSpc>
              <a:spcBef>
                <a:spcPts val="0"/>
              </a:spcBef>
              <a:spcAft>
                <a:spcPts val="0"/>
              </a:spcAft>
              <a:buClr>
                <a:srgbClr val="000000"/>
              </a:buClr>
              <a:buSzPts val="1000"/>
              <a:buAutoNum type="arabicPeriod"/>
            </a:pPr>
            <a:r>
              <a:rPr b="1" lang="pl" sz="1000">
                <a:solidFill>
                  <a:srgbClr val="000000"/>
                </a:solidFill>
                <a:latin typeface="Montserrat"/>
                <a:ea typeface="Montserrat"/>
                <a:cs typeface="Montserrat"/>
                <a:sym typeface="Montserrat"/>
              </a:rPr>
              <a:t>Sprint Review</a:t>
            </a:r>
            <a:r>
              <a:rPr lang="pl" sz="1000">
                <a:solidFill>
                  <a:srgbClr val="000000"/>
                </a:solidFill>
                <a:latin typeface="Montserrat Light"/>
                <a:ea typeface="Montserrat Light"/>
                <a:cs typeface="Montserrat Light"/>
                <a:sym typeface="Montserrat Light"/>
              </a:rPr>
              <a:t> (Development Team, Product Owner, Scrum Master)</a:t>
            </a:r>
            <a:endParaRPr sz="1000">
              <a:solidFill>
                <a:srgbClr val="000000"/>
              </a:solidFill>
              <a:latin typeface="Montserrat Light"/>
              <a:ea typeface="Montserrat Light"/>
              <a:cs typeface="Montserrat Light"/>
              <a:sym typeface="Montserrat Light"/>
            </a:endParaRPr>
          </a:p>
          <a:p>
            <a:pPr indent="-292100" lvl="0" marL="457200" rtl="0" algn="just">
              <a:lnSpc>
                <a:spcPct val="115000"/>
              </a:lnSpc>
              <a:spcBef>
                <a:spcPts val="0"/>
              </a:spcBef>
              <a:spcAft>
                <a:spcPts val="0"/>
              </a:spcAft>
              <a:buClr>
                <a:srgbClr val="000000"/>
              </a:buClr>
              <a:buSzPts val="1000"/>
              <a:buAutoNum type="arabicPeriod"/>
            </a:pPr>
            <a:r>
              <a:rPr b="1" lang="pl" sz="1000">
                <a:solidFill>
                  <a:srgbClr val="000000"/>
                </a:solidFill>
                <a:latin typeface="Montserrat"/>
                <a:ea typeface="Montserrat"/>
                <a:cs typeface="Montserrat"/>
                <a:sym typeface="Montserrat"/>
              </a:rPr>
              <a:t>Sprint Retrospective</a:t>
            </a:r>
            <a:r>
              <a:rPr lang="pl" sz="1000">
                <a:solidFill>
                  <a:srgbClr val="000000"/>
                </a:solidFill>
                <a:latin typeface="Montserrat Light"/>
                <a:ea typeface="Montserrat Light"/>
                <a:cs typeface="Montserrat Light"/>
                <a:sym typeface="Montserrat Light"/>
              </a:rPr>
              <a:t> (Development Team, Product Owner, Scrum Master)</a:t>
            </a:r>
            <a:endParaRPr sz="1000">
              <a:solidFill>
                <a:srgbClr val="000000"/>
              </a:solidFill>
              <a:latin typeface="Montserrat Light"/>
              <a:ea typeface="Montserrat Light"/>
              <a:cs typeface="Montserrat Light"/>
              <a:sym typeface="Montserrat Light"/>
            </a:endParaRPr>
          </a:p>
          <a:p>
            <a:pPr indent="0" lvl="0" marL="0" rtl="0" algn="l">
              <a:lnSpc>
                <a:spcPct val="115000"/>
              </a:lnSpc>
              <a:spcBef>
                <a:spcPts val="0"/>
              </a:spcBef>
              <a:spcAft>
                <a:spcPts val="0"/>
              </a:spcAft>
              <a:buNone/>
            </a:pPr>
            <a:r>
              <a:t/>
            </a:r>
            <a:endParaRPr sz="1000">
              <a:solidFill>
                <a:srgbClr val="000000"/>
              </a:solidFill>
              <a:latin typeface="Montserrat Light"/>
              <a:ea typeface="Montserrat Light"/>
              <a:cs typeface="Montserrat Light"/>
              <a:sym typeface="Montserrat Light"/>
            </a:endParaRPr>
          </a:p>
        </p:txBody>
      </p:sp>
      <p:sp>
        <p:nvSpPr>
          <p:cNvPr id="791" name="Google Shape;791;p109"/>
          <p:cNvSpPr txBox="1"/>
          <p:nvPr/>
        </p:nvSpPr>
        <p:spPr>
          <a:xfrm>
            <a:off x="4747100" y="570425"/>
            <a:ext cx="3516000" cy="301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pl">
                <a:solidFill>
                  <a:srgbClr val="6652E4"/>
                </a:solidFill>
                <a:highlight>
                  <a:srgbClr val="F1D624"/>
                </a:highlight>
                <a:latin typeface="Montserrat"/>
                <a:ea typeface="Montserrat"/>
                <a:cs typeface="Montserrat"/>
                <a:sym typeface="Montserrat"/>
              </a:rPr>
              <a:t>04.c Delivering Product Increments</a:t>
            </a:r>
            <a:endParaRPr b="1">
              <a:solidFill>
                <a:srgbClr val="6652E4"/>
              </a:solidFill>
              <a:highlight>
                <a:srgbClr val="F1D624"/>
              </a:highlight>
              <a:latin typeface="Montserrat"/>
              <a:ea typeface="Montserrat"/>
              <a:cs typeface="Montserrat"/>
              <a:sym typeface="Montserra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sp>
        <p:nvSpPr>
          <p:cNvPr id="796" name="Google Shape;796;p110"/>
          <p:cNvSpPr txBox="1"/>
          <p:nvPr>
            <p:ph idx="12" type="sldNum"/>
          </p:nvPr>
        </p:nvSpPr>
        <p:spPr>
          <a:xfrm>
            <a:off x="8472458" y="47203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l"/>
              <a:t>‹#›</a:t>
            </a:fld>
            <a:endParaRPr/>
          </a:p>
        </p:txBody>
      </p:sp>
      <p:sp>
        <p:nvSpPr>
          <p:cNvPr id="797" name="Google Shape;797;p110"/>
          <p:cNvSpPr txBox="1"/>
          <p:nvPr/>
        </p:nvSpPr>
        <p:spPr>
          <a:xfrm>
            <a:off x="4207022" y="795550"/>
            <a:ext cx="4390200" cy="1337100"/>
          </a:xfrm>
          <a:prstGeom prst="rect">
            <a:avLst/>
          </a:prstGeom>
          <a:noFill/>
          <a:ln>
            <a:noFill/>
          </a:ln>
        </p:spPr>
        <p:txBody>
          <a:bodyPr anchorCtr="0" anchor="t" bIns="91425" lIns="91425" spcFirstLastPara="1" rIns="91425" wrap="square" tIns="91425">
            <a:noAutofit/>
          </a:bodyPr>
          <a:lstStyle/>
          <a:p>
            <a:pPr indent="457200" lvl="0" marL="0" rtl="0" algn="l">
              <a:lnSpc>
                <a:spcPct val="115000"/>
              </a:lnSpc>
              <a:spcBef>
                <a:spcPts val="0"/>
              </a:spcBef>
              <a:spcAft>
                <a:spcPts val="0"/>
              </a:spcAft>
              <a:buNone/>
            </a:pPr>
            <a:r>
              <a:rPr lang="pl" sz="1000">
                <a:solidFill>
                  <a:srgbClr val="000000"/>
                </a:solidFill>
                <a:latin typeface="Montserrat Light"/>
                <a:ea typeface="Montserrat Light"/>
                <a:cs typeface="Montserrat Light"/>
                <a:sym typeface="Montserrat Light"/>
              </a:rPr>
              <a:t>Product management in Boldare relies on a scrum team, comprised of a Product Owner, Scrum Master and Development Team. These three elements, along with a well-defined process and responsibilities, cover the project management. The scrum process we use is defined by Scrum.org and is described in the</a:t>
            </a:r>
            <a:r>
              <a:rPr lang="pl" sz="1000">
                <a:solidFill>
                  <a:srgbClr val="000000"/>
                </a:solidFill>
                <a:uFill>
                  <a:noFill/>
                </a:uFill>
                <a:latin typeface="Montserrat Light"/>
                <a:ea typeface="Montserrat Light"/>
                <a:cs typeface="Montserrat Light"/>
                <a:sym typeface="Montserrat Light"/>
                <a:hlinkClick r:id="rId3">
                  <a:extLst>
                    <a:ext uri="{A12FA001-AC4F-418D-AE19-62706E023703}">
                      <ahyp:hlinkClr val="tx"/>
                    </a:ext>
                  </a:extLst>
                </a:hlinkClick>
              </a:rPr>
              <a:t> </a:t>
            </a:r>
            <a:r>
              <a:rPr b="1" lang="pl" sz="1000" u="sng">
                <a:solidFill>
                  <a:srgbClr val="242424"/>
                </a:solidFill>
                <a:highlight>
                  <a:srgbClr val="F1D624"/>
                </a:highlight>
                <a:latin typeface="Montserrat"/>
                <a:ea typeface="Montserrat"/>
                <a:cs typeface="Montserrat"/>
                <a:sym typeface="Montserrat"/>
                <a:hlinkClick r:id="rId4">
                  <a:extLst>
                    <a:ext uri="{A12FA001-AC4F-418D-AE19-62706E023703}">
                      <ahyp:hlinkClr val="tx"/>
                    </a:ext>
                  </a:extLst>
                </a:hlinkClick>
              </a:rPr>
              <a:t>Scrum Guide</a:t>
            </a:r>
            <a:r>
              <a:rPr b="1" lang="pl" sz="1000">
                <a:solidFill>
                  <a:srgbClr val="242424"/>
                </a:solidFill>
                <a:highlight>
                  <a:srgbClr val="F1D624"/>
                </a:highlight>
                <a:latin typeface="Montserrat"/>
                <a:ea typeface="Montserrat"/>
                <a:cs typeface="Montserrat"/>
                <a:sym typeface="Montserrat"/>
              </a:rPr>
              <a:t>.</a:t>
            </a:r>
            <a:endParaRPr b="1" sz="1000">
              <a:solidFill>
                <a:srgbClr val="242424"/>
              </a:solidFill>
              <a:highlight>
                <a:srgbClr val="F1D624"/>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sz="1000">
              <a:solidFill>
                <a:srgbClr val="000000"/>
              </a:solidFill>
              <a:latin typeface="Montserrat Light"/>
              <a:ea typeface="Montserrat Light"/>
              <a:cs typeface="Montserrat Light"/>
              <a:sym typeface="Montserrat Light"/>
            </a:endParaRPr>
          </a:p>
        </p:txBody>
      </p:sp>
      <p:sp>
        <p:nvSpPr>
          <p:cNvPr id="798" name="Google Shape;798;p110"/>
          <p:cNvSpPr txBox="1"/>
          <p:nvPr/>
        </p:nvSpPr>
        <p:spPr>
          <a:xfrm>
            <a:off x="4194472" y="494225"/>
            <a:ext cx="3516000" cy="301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pl">
                <a:solidFill>
                  <a:srgbClr val="6652E4"/>
                </a:solidFill>
                <a:highlight>
                  <a:srgbClr val="F1D624"/>
                </a:highlight>
                <a:latin typeface="Montserrat"/>
                <a:ea typeface="Montserrat"/>
                <a:cs typeface="Montserrat"/>
                <a:sym typeface="Montserrat"/>
              </a:rPr>
              <a:t>04.d Product Management</a:t>
            </a:r>
            <a:endParaRPr b="1">
              <a:solidFill>
                <a:srgbClr val="6652E4"/>
              </a:solidFill>
              <a:highlight>
                <a:srgbClr val="F1D624"/>
              </a:highlight>
              <a:latin typeface="Montserrat"/>
              <a:ea typeface="Montserrat"/>
              <a:cs typeface="Montserrat"/>
              <a:sym typeface="Montserrat"/>
            </a:endParaRPr>
          </a:p>
        </p:txBody>
      </p:sp>
      <p:sp>
        <p:nvSpPr>
          <p:cNvPr id="799" name="Google Shape;799;p110"/>
          <p:cNvSpPr txBox="1"/>
          <p:nvPr/>
        </p:nvSpPr>
        <p:spPr>
          <a:xfrm>
            <a:off x="4207022" y="2426153"/>
            <a:ext cx="4486200" cy="2224200"/>
          </a:xfrm>
          <a:prstGeom prst="rect">
            <a:avLst/>
          </a:prstGeom>
          <a:noFill/>
          <a:ln>
            <a:noFill/>
          </a:ln>
        </p:spPr>
        <p:txBody>
          <a:bodyPr anchorCtr="0" anchor="t" bIns="91425" lIns="91425" spcFirstLastPara="1" rIns="91425" wrap="square" tIns="91425">
            <a:noAutofit/>
          </a:bodyPr>
          <a:lstStyle/>
          <a:p>
            <a:pPr indent="457200" lvl="0" marL="0" rtl="0" algn="just">
              <a:lnSpc>
                <a:spcPct val="115000"/>
              </a:lnSpc>
              <a:spcBef>
                <a:spcPts val="0"/>
              </a:spcBef>
              <a:spcAft>
                <a:spcPts val="0"/>
              </a:spcAft>
              <a:buNone/>
            </a:pPr>
            <a:r>
              <a:rPr lang="pl" sz="1000">
                <a:solidFill>
                  <a:srgbClr val="000000"/>
                </a:solidFill>
                <a:latin typeface="Montserrat Light"/>
                <a:ea typeface="Montserrat Light"/>
                <a:cs typeface="Montserrat Light"/>
                <a:sym typeface="Montserrat Light"/>
              </a:rPr>
              <a:t>We build products using scrum principles, where changes are natural and can be introduced to the product backlog at any time, and then reflected in the sprint backlogs.</a:t>
            </a:r>
            <a:endParaRPr sz="1000">
              <a:solidFill>
                <a:srgbClr val="000000"/>
              </a:solidFill>
              <a:latin typeface="Montserrat Light"/>
              <a:ea typeface="Montserrat Light"/>
              <a:cs typeface="Montserrat Light"/>
              <a:sym typeface="Montserrat Light"/>
            </a:endParaRPr>
          </a:p>
          <a:p>
            <a:pPr indent="0" lvl="0" marL="0" rtl="0" algn="just">
              <a:lnSpc>
                <a:spcPct val="115000"/>
              </a:lnSpc>
              <a:spcBef>
                <a:spcPts val="0"/>
              </a:spcBef>
              <a:spcAft>
                <a:spcPts val="0"/>
              </a:spcAft>
              <a:buNone/>
            </a:pPr>
            <a:r>
              <a:rPr lang="pl" sz="1000">
                <a:solidFill>
                  <a:srgbClr val="000000"/>
                </a:solidFill>
                <a:latin typeface="Montserrat Light"/>
                <a:ea typeface="Montserrat Light"/>
                <a:cs typeface="Montserrat Light"/>
                <a:sym typeface="Montserrat Light"/>
              </a:rPr>
              <a:t>The development scope and budget are managed by the following roles/process:</a:t>
            </a:r>
            <a:endParaRPr sz="1000">
              <a:solidFill>
                <a:srgbClr val="000000"/>
              </a:solidFill>
              <a:latin typeface="Montserrat Light"/>
              <a:ea typeface="Montserrat Light"/>
              <a:cs typeface="Montserrat Light"/>
              <a:sym typeface="Montserrat Light"/>
            </a:endParaRPr>
          </a:p>
          <a:p>
            <a:pPr indent="0" lvl="0" marL="0" rtl="0" algn="just">
              <a:lnSpc>
                <a:spcPct val="115000"/>
              </a:lnSpc>
              <a:spcBef>
                <a:spcPts val="0"/>
              </a:spcBef>
              <a:spcAft>
                <a:spcPts val="0"/>
              </a:spcAft>
              <a:buNone/>
            </a:pPr>
            <a:r>
              <a:t/>
            </a:r>
            <a:endParaRPr sz="1000">
              <a:solidFill>
                <a:srgbClr val="000000"/>
              </a:solidFill>
              <a:latin typeface="Montserrat Light"/>
              <a:ea typeface="Montserrat Light"/>
              <a:cs typeface="Montserrat Light"/>
              <a:sym typeface="Montserrat Light"/>
            </a:endParaRPr>
          </a:p>
          <a:p>
            <a:pPr indent="-292100" lvl="0" marL="457200" rtl="0" algn="just">
              <a:lnSpc>
                <a:spcPct val="115000"/>
              </a:lnSpc>
              <a:spcBef>
                <a:spcPts val="0"/>
              </a:spcBef>
              <a:spcAft>
                <a:spcPts val="0"/>
              </a:spcAft>
              <a:buClr>
                <a:srgbClr val="000000"/>
              </a:buClr>
              <a:buSzPts val="1000"/>
              <a:buFont typeface="Montserrat Light"/>
              <a:buChar char="●"/>
            </a:pPr>
            <a:r>
              <a:rPr b="1" lang="pl" sz="1000">
                <a:solidFill>
                  <a:srgbClr val="000000"/>
                </a:solidFill>
                <a:latin typeface="Montserrat"/>
                <a:ea typeface="Montserrat"/>
                <a:cs typeface="Montserrat"/>
                <a:sym typeface="Montserrat"/>
              </a:rPr>
              <a:t>Development Team and Scrum Master</a:t>
            </a:r>
            <a:r>
              <a:rPr lang="pl" sz="1000">
                <a:solidFill>
                  <a:srgbClr val="000000"/>
                </a:solidFill>
                <a:latin typeface="Montserrat Light"/>
                <a:ea typeface="Montserrat Light"/>
                <a:cs typeface="Montserrat Light"/>
                <a:sym typeface="Montserrat Light"/>
              </a:rPr>
              <a:t> are accountable for recommendations or decisions on how to approach the product development process, collaboration and feature/story solutions to find the best fit between development efficiency, product quality, and the client’s (Product Owner's) budget expectations/limits.</a:t>
            </a:r>
            <a:endParaRPr sz="1000">
              <a:solidFill>
                <a:srgbClr val="000000"/>
              </a:solidFill>
              <a:latin typeface="Montserrat Light"/>
              <a:ea typeface="Montserrat Light"/>
              <a:cs typeface="Montserrat Light"/>
              <a:sym typeface="Montserrat Light"/>
            </a:endParaRPr>
          </a:p>
          <a:p>
            <a:pPr indent="0" lvl="0" marL="0" rtl="0" algn="l">
              <a:lnSpc>
                <a:spcPct val="115000"/>
              </a:lnSpc>
              <a:spcBef>
                <a:spcPts val="0"/>
              </a:spcBef>
              <a:spcAft>
                <a:spcPts val="0"/>
              </a:spcAft>
              <a:buNone/>
            </a:pPr>
            <a:r>
              <a:t/>
            </a:r>
            <a:endParaRPr sz="1000">
              <a:solidFill>
                <a:srgbClr val="000000"/>
              </a:solidFill>
              <a:latin typeface="Montserrat Light"/>
              <a:ea typeface="Montserrat Light"/>
              <a:cs typeface="Montserrat Light"/>
              <a:sym typeface="Montserrat Light"/>
            </a:endParaRPr>
          </a:p>
          <a:p>
            <a:pPr indent="0" lvl="0" marL="0" rtl="0" algn="l">
              <a:lnSpc>
                <a:spcPct val="115000"/>
              </a:lnSpc>
              <a:spcBef>
                <a:spcPts val="0"/>
              </a:spcBef>
              <a:spcAft>
                <a:spcPts val="0"/>
              </a:spcAft>
              <a:buNone/>
            </a:pPr>
            <a:r>
              <a:t/>
            </a:r>
            <a:endParaRPr sz="1000">
              <a:solidFill>
                <a:srgbClr val="000000"/>
              </a:solidFill>
              <a:latin typeface="Montserrat Light"/>
              <a:ea typeface="Montserrat Light"/>
              <a:cs typeface="Montserrat Light"/>
              <a:sym typeface="Montserrat Light"/>
            </a:endParaRPr>
          </a:p>
        </p:txBody>
      </p:sp>
      <p:sp>
        <p:nvSpPr>
          <p:cNvPr id="800" name="Google Shape;800;p110"/>
          <p:cNvSpPr txBox="1"/>
          <p:nvPr/>
        </p:nvSpPr>
        <p:spPr>
          <a:xfrm>
            <a:off x="4194472" y="1896228"/>
            <a:ext cx="3917100" cy="301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pl">
                <a:solidFill>
                  <a:srgbClr val="6652E4"/>
                </a:solidFill>
                <a:highlight>
                  <a:srgbClr val="F1D624"/>
                </a:highlight>
                <a:latin typeface="Montserrat"/>
                <a:ea typeface="Montserrat"/>
                <a:cs typeface="Montserrat"/>
                <a:sym typeface="Montserrat"/>
              </a:rPr>
              <a:t>04.e Budget, Scope and Change Management</a:t>
            </a:r>
            <a:endParaRPr b="1">
              <a:solidFill>
                <a:srgbClr val="6652E4"/>
              </a:solidFill>
              <a:highlight>
                <a:srgbClr val="F1D624"/>
              </a:highlight>
              <a:latin typeface="Montserrat"/>
              <a:ea typeface="Montserrat"/>
              <a:cs typeface="Montserrat"/>
              <a:sym typeface="Montserrat"/>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sp>
        <p:nvSpPr>
          <p:cNvPr id="805" name="Google Shape;805;p111"/>
          <p:cNvSpPr txBox="1"/>
          <p:nvPr>
            <p:ph idx="12" type="sldNum"/>
          </p:nvPr>
        </p:nvSpPr>
        <p:spPr>
          <a:xfrm>
            <a:off x="8472458" y="47203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l"/>
              <a:t>‹#›</a:t>
            </a:fld>
            <a:endParaRPr/>
          </a:p>
        </p:txBody>
      </p:sp>
      <p:sp>
        <p:nvSpPr>
          <p:cNvPr id="806" name="Google Shape;806;p111"/>
          <p:cNvSpPr txBox="1"/>
          <p:nvPr/>
        </p:nvSpPr>
        <p:spPr>
          <a:xfrm>
            <a:off x="4393700" y="566950"/>
            <a:ext cx="4282800" cy="3934200"/>
          </a:xfrm>
          <a:prstGeom prst="rect">
            <a:avLst/>
          </a:prstGeom>
          <a:noFill/>
          <a:ln>
            <a:noFill/>
          </a:ln>
        </p:spPr>
        <p:txBody>
          <a:bodyPr anchorCtr="0" anchor="t" bIns="91425" lIns="91425" spcFirstLastPara="1" rIns="91425" wrap="square" tIns="91425">
            <a:noAutofit/>
          </a:bodyPr>
          <a:lstStyle/>
          <a:p>
            <a:pPr indent="-292100" lvl="0" marL="457200" rtl="0" algn="just">
              <a:lnSpc>
                <a:spcPct val="115000"/>
              </a:lnSpc>
              <a:spcBef>
                <a:spcPts val="0"/>
              </a:spcBef>
              <a:spcAft>
                <a:spcPts val="0"/>
              </a:spcAft>
              <a:buClr>
                <a:srgbClr val="000000"/>
              </a:buClr>
              <a:buSzPts val="1000"/>
              <a:buFont typeface="Montserrat Light"/>
              <a:buChar char="●"/>
            </a:pPr>
            <a:r>
              <a:rPr b="1" lang="pl" sz="1000">
                <a:solidFill>
                  <a:srgbClr val="000000"/>
                </a:solidFill>
                <a:latin typeface="Montserrat"/>
                <a:ea typeface="Montserrat"/>
                <a:cs typeface="Montserrat"/>
                <a:sym typeface="Montserrat"/>
              </a:rPr>
              <a:t>Development Team</a:t>
            </a:r>
            <a:r>
              <a:rPr lang="pl" sz="1000">
                <a:solidFill>
                  <a:srgbClr val="000000"/>
                </a:solidFill>
                <a:latin typeface="Montserrat Light"/>
                <a:ea typeface="Montserrat Light"/>
                <a:cs typeface="Montserrat Light"/>
                <a:sym typeface="Montserrat Light"/>
              </a:rPr>
              <a:t> is responsible for continuous estimation of product backlog items and tracking their work to calculate the most accurate information about actual speed of delivery.</a:t>
            </a:r>
            <a:endParaRPr sz="1000">
              <a:solidFill>
                <a:srgbClr val="000000"/>
              </a:solidFill>
              <a:latin typeface="Montserrat Light"/>
              <a:ea typeface="Montserrat Light"/>
              <a:cs typeface="Montserrat Light"/>
              <a:sym typeface="Montserrat Light"/>
            </a:endParaRPr>
          </a:p>
          <a:p>
            <a:pPr indent="-292100" lvl="0" marL="457200" rtl="0" algn="just">
              <a:lnSpc>
                <a:spcPct val="115000"/>
              </a:lnSpc>
              <a:spcBef>
                <a:spcPts val="0"/>
              </a:spcBef>
              <a:spcAft>
                <a:spcPts val="0"/>
              </a:spcAft>
              <a:buClr>
                <a:srgbClr val="000000"/>
              </a:buClr>
              <a:buSzPts val="1000"/>
              <a:buFont typeface="Montserrat Light"/>
              <a:buChar char="●"/>
            </a:pPr>
            <a:r>
              <a:rPr b="1" lang="pl" sz="1000">
                <a:solidFill>
                  <a:srgbClr val="000000"/>
                </a:solidFill>
                <a:latin typeface="Montserrat"/>
                <a:ea typeface="Montserrat"/>
                <a:cs typeface="Montserrat"/>
                <a:sym typeface="Montserrat"/>
              </a:rPr>
              <a:t>Product Owner</a:t>
            </a:r>
            <a:r>
              <a:rPr lang="pl" sz="1000">
                <a:solidFill>
                  <a:srgbClr val="000000"/>
                </a:solidFill>
                <a:latin typeface="Montserrat Light"/>
                <a:ea typeface="Montserrat Light"/>
                <a:cs typeface="Montserrat Light"/>
                <a:sym typeface="Montserrat Light"/>
              </a:rPr>
              <a:t> is responsible for (non-technical) backlog decisions: scope (epics and stories), priorities (product backlog ordering), and formulating the most important scope to deliver in the current sprint and release.</a:t>
            </a:r>
            <a:endParaRPr sz="1000">
              <a:solidFill>
                <a:srgbClr val="000000"/>
              </a:solidFill>
              <a:latin typeface="Montserrat Light"/>
              <a:ea typeface="Montserrat Light"/>
              <a:cs typeface="Montserrat Light"/>
              <a:sym typeface="Montserrat Light"/>
            </a:endParaRPr>
          </a:p>
          <a:p>
            <a:pPr indent="-292100" lvl="0" marL="457200" rtl="0" algn="just">
              <a:lnSpc>
                <a:spcPct val="115000"/>
              </a:lnSpc>
              <a:spcBef>
                <a:spcPts val="0"/>
              </a:spcBef>
              <a:spcAft>
                <a:spcPts val="0"/>
              </a:spcAft>
              <a:buClr>
                <a:srgbClr val="000000"/>
              </a:buClr>
              <a:buSzPts val="1000"/>
              <a:buFont typeface="Montserrat Light"/>
              <a:buChar char="●"/>
            </a:pPr>
            <a:r>
              <a:rPr b="1" lang="pl" sz="1000">
                <a:solidFill>
                  <a:srgbClr val="000000"/>
                </a:solidFill>
                <a:latin typeface="Montserrat"/>
                <a:ea typeface="Montserrat"/>
                <a:cs typeface="Montserrat"/>
                <a:sym typeface="Montserrat"/>
              </a:rPr>
              <a:t>Scrum Master and Development Team</a:t>
            </a:r>
            <a:r>
              <a:rPr lang="pl" sz="1000">
                <a:solidFill>
                  <a:srgbClr val="000000"/>
                </a:solidFill>
                <a:latin typeface="Montserrat Light"/>
                <a:ea typeface="Montserrat Light"/>
                <a:cs typeface="Montserrat Light"/>
                <a:sym typeface="Montserrat Light"/>
              </a:rPr>
              <a:t> are responsible for meeting the predicted delivery dates for releases (for example: when an MVP can be released), as defined by the Product Owner and estimated by the Development Team.</a:t>
            </a:r>
            <a:endParaRPr sz="1000">
              <a:solidFill>
                <a:srgbClr val="000000"/>
              </a:solidFill>
              <a:latin typeface="Montserrat Light"/>
              <a:ea typeface="Montserrat Light"/>
              <a:cs typeface="Montserrat Light"/>
              <a:sym typeface="Montserrat Light"/>
            </a:endParaRPr>
          </a:p>
          <a:p>
            <a:pPr indent="-292100" lvl="0" marL="457200" rtl="0" algn="just">
              <a:lnSpc>
                <a:spcPct val="115000"/>
              </a:lnSpc>
              <a:spcBef>
                <a:spcPts val="0"/>
              </a:spcBef>
              <a:spcAft>
                <a:spcPts val="0"/>
              </a:spcAft>
              <a:buClr>
                <a:srgbClr val="000000"/>
              </a:buClr>
              <a:buSzPts val="1000"/>
              <a:buFont typeface="Montserrat Light"/>
              <a:buChar char="●"/>
            </a:pPr>
            <a:r>
              <a:rPr lang="pl" sz="1000">
                <a:solidFill>
                  <a:srgbClr val="000000"/>
                </a:solidFill>
                <a:latin typeface="Montserrat Light"/>
                <a:ea typeface="Montserrat Light"/>
                <a:cs typeface="Montserrat Light"/>
                <a:sym typeface="Montserrat Light"/>
              </a:rPr>
              <a:t>By constantly knowing the predicted delivery dates, scope, and Development Team size and structure, we estimate the budget for the release.</a:t>
            </a:r>
            <a:endParaRPr sz="1000">
              <a:solidFill>
                <a:srgbClr val="000000"/>
              </a:solidFill>
              <a:latin typeface="Montserrat Light"/>
              <a:ea typeface="Montserrat Light"/>
              <a:cs typeface="Montserrat Light"/>
              <a:sym typeface="Montserrat Light"/>
            </a:endParaRPr>
          </a:p>
          <a:p>
            <a:pPr indent="0" lvl="0" marL="457200" rtl="0" algn="just">
              <a:lnSpc>
                <a:spcPct val="115000"/>
              </a:lnSpc>
              <a:spcBef>
                <a:spcPts val="0"/>
              </a:spcBef>
              <a:spcAft>
                <a:spcPts val="0"/>
              </a:spcAft>
              <a:buNone/>
            </a:pPr>
            <a:r>
              <a:t/>
            </a:r>
            <a:endParaRPr sz="1000">
              <a:solidFill>
                <a:srgbClr val="000000"/>
              </a:solidFill>
              <a:latin typeface="Montserrat Light"/>
              <a:ea typeface="Montserrat Light"/>
              <a:cs typeface="Montserrat Light"/>
              <a:sym typeface="Montserrat Light"/>
            </a:endParaRPr>
          </a:p>
          <a:p>
            <a:pPr indent="457200" lvl="0" marL="0" rtl="0" algn="just">
              <a:lnSpc>
                <a:spcPct val="115000"/>
              </a:lnSpc>
              <a:spcBef>
                <a:spcPts val="0"/>
              </a:spcBef>
              <a:spcAft>
                <a:spcPts val="0"/>
              </a:spcAft>
              <a:buNone/>
            </a:pPr>
            <a:r>
              <a:rPr lang="pl" sz="1000">
                <a:solidFill>
                  <a:srgbClr val="000000"/>
                </a:solidFill>
                <a:latin typeface="Montserrat Light"/>
                <a:ea typeface="Montserrat Light"/>
                <a:cs typeface="Montserrat Light"/>
                <a:sym typeface="Montserrat Light"/>
              </a:rPr>
              <a:t>The above is continuously iterated, with all parties involved, and is actually the budget and scope management process for our software development. This gives the Product Owner (and other project stakeholders) more precise control and predictability than in any waterfall process or top-down controlled environment.</a:t>
            </a:r>
            <a:endParaRPr sz="1000">
              <a:solidFill>
                <a:srgbClr val="000000"/>
              </a:solidFill>
              <a:latin typeface="Montserrat Light"/>
              <a:ea typeface="Montserrat Light"/>
              <a:cs typeface="Montserrat Light"/>
              <a:sym typeface="Montserrat Light"/>
            </a:endParaRPr>
          </a:p>
          <a:p>
            <a:pPr indent="0" lvl="0" marL="0" rtl="0" algn="just">
              <a:lnSpc>
                <a:spcPct val="115000"/>
              </a:lnSpc>
              <a:spcBef>
                <a:spcPts val="0"/>
              </a:spcBef>
              <a:spcAft>
                <a:spcPts val="0"/>
              </a:spcAft>
              <a:buNone/>
            </a:pPr>
            <a:r>
              <a:t/>
            </a:r>
            <a:endParaRPr sz="1000">
              <a:solidFill>
                <a:srgbClr val="000000"/>
              </a:solidFill>
              <a:latin typeface="Montserrat Light"/>
              <a:ea typeface="Montserrat Light"/>
              <a:cs typeface="Montserrat Light"/>
              <a:sym typeface="Montserrat Light"/>
            </a:endParaRPr>
          </a:p>
          <a:p>
            <a:pPr indent="0" lvl="0" marL="0" rtl="0" algn="l">
              <a:lnSpc>
                <a:spcPct val="115000"/>
              </a:lnSpc>
              <a:spcBef>
                <a:spcPts val="0"/>
              </a:spcBef>
              <a:spcAft>
                <a:spcPts val="0"/>
              </a:spcAft>
              <a:buNone/>
            </a:pPr>
            <a:r>
              <a:t/>
            </a:r>
            <a:endParaRPr sz="1000">
              <a:solidFill>
                <a:srgbClr val="000000"/>
              </a:solidFill>
              <a:latin typeface="Montserrat Light"/>
              <a:ea typeface="Montserrat Light"/>
              <a:cs typeface="Montserrat Light"/>
              <a:sym typeface="Montserrat Light"/>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sp>
        <p:nvSpPr>
          <p:cNvPr id="811" name="Google Shape;811;p112"/>
          <p:cNvSpPr txBox="1"/>
          <p:nvPr>
            <p:ph idx="12" type="sldNum"/>
          </p:nvPr>
        </p:nvSpPr>
        <p:spPr>
          <a:xfrm>
            <a:off x="8472458" y="47203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l"/>
              <a:t>‹#›</a:t>
            </a:fld>
            <a:endParaRPr/>
          </a:p>
        </p:txBody>
      </p:sp>
      <p:sp>
        <p:nvSpPr>
          <p:cNvPr id="812" name="Google Shape;812;p112"/>
          <p:cNvSpPr txBox="1"/>
          <p:nvPr/>
        </p:nvSpPr>
        <p:spPr>
          <a:xfrm>
            <a:off x="4531050" y="776322"/>
            <a:ext cx="4140900" cy="2657400"/>
          </a:xfrm>
          <a:prstGeom prst="rect">
            <a:avLst/>
          </a:prstGeom>
          <a:noFill/>
          <a:ln>
            <a:noFill/>
          </a:ln>
        </p:spPr>
        <p:txBody>
          <a:bodyPr anchorCtr="0" anchor="t" bIns="91425" lIns="91425" spcFirstLastPara="1" rIns="91425" wrap="square" tIns="91425">
            <a:noAutofit/>
          </a:bodyPr>
          <a:lstStyle/>
          <a:p>
            <a:pPr indent="457200" lvl="0" marL="0" rtl="0" algn="just">
              <a:lnSpc>
                <a:spcPct val="115000"/>
              </a:lnSpc>
              <a:spcBef>
                <a:spcPts val="0"/>
              </a:spcBef>
              <a:spcAft>
                <a:spcPts val="0"/>
              </a:spcAft>
              <a:buNone/>
            </a:pPr>
            <a:r>
              <a:rPr lang="pl" sz="1000">
                <a:solidFill>
                  <a:srgbClr val="000000"/>
                </a:solidFill>
                <a:latin typeface="Montserrat Light"/>
                <a:ea typeface="Montserrat Light"/>
                <a:cs typeface="Montserrat Light"/>
                <a:sym typeface="Montserrat Light"/>
              </a:rPr>
              <a:t>First, identification of product development project risks is performed, at the product discovery workshops. We organize a meeting with project stakeholders to identify and plan responses to project risks. </a:t>
            </a:r>
            <a:endParaRPr sz="1000">
              <a:solidFill>
                <a:srgbClr val="000000"/>
              </a:solidFill>
              <a:latin typeface="Montserrat Light"/>
              <a:ea typeface="Montserrat Light"/>
              <a:cs typeface="Montserrat Light"/>
              <a:sym typeface="Montserrat Light"/>
            </a:endParaRPr>
          </a:p>
          <a:p>
            <a:pPr indent="457200" lvl="0" marL="0" rtl="0" algn="just">
              <a:lnSpc>
                <a:spcPct val="115000"/>
              </a:lnSpc>
              <a:spcBef>
                <a:spcPts val="0"/>
              </a:spcBef>
              <a:spcAft>
                <a:spcPts val="0"/>
              </a:spcAft>
              <a:buNone/>
            </a:pPr>
            <a:r>
              <a:rPr lang="pl" sz="1000">
                <a:solidFill>
                  <a:srgbClr val="000000"/>
                </a:solidFill>
                <a:latin typeface="Montserrat Light"/>
                <a:ea typeface="Montserrat Light"/>
                <a:cs typeface="Montserrat Light"/>
                <a:sym typeface="Montserrat Light"/>
              </a:rPr>
              <a:t>During product development, risk management sessions are performed every iteration and included in scrum meetings. The whole team is gathered for an iteration summary/planning meeting, which includes risk analysis.</a:t>
            </a:r>
            <a:endParaRPr sz="1000">
              <a:solidFill>
                <a:srgbClr val="000000"/>
              </a:solidFill>
              <a:latin typeface="Montserrat Light"/>
              <a:ea typeface="Montserrat Light"/>
              <a:cs typeface="Montserrat Light"/>
              <a:sym typeface="Montserrat Light"/>
            </a:endParaRPr>
          </a:p>
          <a:p>
            <a:pPr indent="457200" lvl="0" marL="0" rtl="0" algn="just">
              <a:lnSpc>
                <a:spcPct val="115000"/>
              </a:lnSpc>
              <a:spcBef>
                <a:spcPts val="0"/>
              </a:spcBef>
              <a:spcAft>
                <a:spcPts val="0"/>
              </a:spcAft>
              <a:buNone/>
            </a:pPr>
            <a:r>
              <a:rPr lang="pl" sz="1000">
                <a:solidFill>
                  <a:srgbClr val="000000"/>
                </a:solidFill>
                <a:latin typeface="Montserrat Light"/>
                <a:ea typeface="Montserrat Light"/>
                <a:cs typeface="Montserrat Light"/>
                <a:sym typeface="Montserrat Light"/>
              </a:rPr>
              <a:t>By gathering frequent feedback from the team (including the QA roles), the Product Owner can react quickly and reduce problems before they really appear.</a:t>
            </a:r>
            <a:endParaRPr sz="1000">
              <a:solidFill>
                <a:srgbClr val="000000"/>
              </a:solidFill>
              <a:latin typeface="Montserrat Light"/>
              <a:ea typeface="Montserrat Light"/>
              <a:cs typeface="Montserrat Light"/>
              <a:sym typeface="Montserrat Light"/>
            </a:endParaRPr>
          </a:p>
          <a:p>
            <a:pPr indent="457200" lvl="0" marL="0" rtl="0" algn="just">
              <a:lnSpc>
                <a:spcPct val="115000"/>
              </a:lnSpc>
              <a:spcBef>
                <a:spcPts val="0"/>
              </a:spcBef>
              <a:spcAft>
                <a:spcPts val="0"/>
              </a:spcAft>
              <a:buNone/>
            </a:pPr>
            <a:r>
              <a:rPr lang="pl" sz="1000">
                <a:solidFill>
                  <a:srgbClr val="000000"/>
                </a:solidFill>
                <a:latin typeface="Montserrat Light"/>
                <a:ea typeface="Montserrat Light"/>
                <a:cs typeface="Montserrat Light"/>
                <a:sym typeface="Montserrat Light"/>
              </a:rPr>
              <a:t>Every time a risk is identified, we communicate it to project stakeholders, including the possible consequences</a:t>
            </a:r>
            <a:r>
              <a:rPr lang="pl" sz="1000">
                <a:latin typeface="Montserrat Light"/>
                <a:ea typeface="Montserrat Light"/>
                <a:cs typeface="Montserrat Light"/>
                <a:sym typeface="Montserrat Light"/>
              </a:rPr>
              <a:t> and</a:t>
            </a:r>
            <a:r>
              <a:rPr lang="pl" sz="1000">
                <a:solidFill>
                  <a:srgbClr val="000000"/>
                </a:solidFill>
                <a:latin typeface="Montserrat Light"/>
                <a:ea typeface="Montserrat Light"/>
                <a:cs typeface="Montserrat Light"/>
                <a:sym typeface="Montserrat Light"/>
              </a:rPr>
              <a:t> proposed solutions or actions to address the risk item.</a:t>
            </a:r>
            <a:endParaRPr sz="1000">
              <a:solidFill>
                <a:srgbClr val="000000"/>
              </a:solidFill>
              <a:latin typeface="Montserrat Light"/>
              <a:ea typeface="Montserrat Light"/>
              <a:cs typeface="Montserrat Light"/>
              <a:sym typeface="Montserrat Light"/>
            </a:endParaRPr>
          </a:p>
          <a:p>
            <a:pPr indent="0" lvl="0" marL="0" rtl="0" algn="just">
              <a:lnSpc>
                <a:spcPct val="115000"/>
              </a:lnSpc>
              <a:spcBef>
                <a:spcPts val="0"/>
              </a:spcBef>
              <a:spcAft>
                <a:spcPts val="0"/>
              </a:spcAft>
              <a:buNone/>
            </a:pPr>
            <a:r>
              <a:t/>
            </a:r>
            <a:endParaRPr sz="1000">
              <a:solidFill>
                <a:srgbClr val="000000"/>
              </a:solidFill>
              <a:latin typeface="Montserrat Light"/>
              <a:ea typeface="Montserrat Light"/>
              <a:cs typeface="Montserrat Light"/>
              <a:sym typeface="Montserrat Light"/>
            </a:endParaRPr>
          </a:p>
        </p:txBody>
      </p:sp>
      <p:sp>
        <p:nvSpPr>
          <p:cNvPr id="813" name="Google Shape;813;p112"/>
          <p:cNvSpPr txBox="1"/>
          <p:nvPr/>
        </p:nvSpPr>
        <p:spPr>
          <a:xfrm>
            <a:off x="4518500" y="474997"/>
            <a:ext cx="3516000" cy="301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pl">
                <a:solidFill>
                  <a:srgbClr val="6652E4"/>
                </a:solidFill>
                <a:highlight>
                  <a:srgbClr val="F1D624"/>
                </a:highlight>
                <a:latin typeface="Montserrat"/>
                <a:ea typeface="Montserrat"/>
                <a:cs typeface="Montserrat"/>
                <a:sym typeface="Montserrat"/>
              </a:rPr>
              <a:t>04.f Risk Management</a:t>
            </a:r>
            <a:endParaRPr b="1">
              <a:solidFill>
                <a:srgbClr val="6652E4"/>
              </a:solidFill>
              <a:highlight>
                <a:srgbClr val="F1D624"/>
              </a:highlight>
              <a:latin typeface="Montserrat"/>
              <a:ea typeface="Montserrat"/>
              <a:cs typeface="Montserrat"/>
              <a:sym typeface="Montserrat"/>
            </a:endParaRPr>
          </a:p>
        </p:txBody>
      </p:sp>
      <p:sp>
        <p:nvSpPr>
          <p:cNvPr id="814" name="Google Shape;814;p112"/>
          <p:cNvSpPr txBox="1"/>
          <p:nvPr/>
        </p:nvSpPr>
        <p:spPr>
          <a:xfrm>
            <a:off x="4531050" y="3645022"/>
            <a:ext cx="4246800" cy="1091100"/>
          </a:xfrm>
          <a:prstGeom prst="rect">
            <a:avLst/>
          </a:prstGeom>
          <a:noFill/>
          <a:ln>
            <a:noFill/>
          </a:ln>
        </p:spPr>
        <p:txBody>
          <a:bodyPr anchorCtr="0" anchor="t" bIns="91425" lIns="91425" spcFirstLastPara="1" rIns="91425" wrap="square" tIns="91425">
            <a:noAutofit/>
          </a:bodyPr>
          <a:lstStyle/>
          <a:p>
            <a:pPr indent="457200" lvl="0" marL="0" rtl="0" algn="just">
              <a:lnSpc>
                <a:spcPct val="115000"/>
              </a:lnSpc>
              <a:spcBef>
                <a:spcPts val="0"/>
              </a:spcBef>
              <a:spcAft>
                <a:spcPts val="0"/>
              </a:spcAft>
              <a:buNone/>
            </a:pPr>
            <a:r>
              <a:rPr lang="pl" sz="1000">
                <a:solidFill>
                  <a:srgbClr val="000000"/>
                </a:solidFill>
                <a:latin typeface="Montserrat Light"/>
                <a:ea typeface="Montserrat Light"/>
                <a:cs typeface="Montserrat Light"/>
                <a:sym typeface="Montserrat Light"/>
              </a:rPr>
              <a:t>After each sprint, the Product Owner and other product development stakeholders receive a summary of the sprint, which includes a summary of the delivered product backlog items, a sprint burndown chart, the key decisions taken, risks </a:t>
            </a:r>
            <a:r>
              <a:rPr lang="pl" sz="1000">
                <a:latin typeface="Montserrat Light"/>
                <a:ea typeface="Montserrat Light"/>
                <a:cs typeface="Montserrat Light"/>
                <a:sym typeface="Montserrat Light"/>
              </a:rPr>
              <a:t>identified, </a:t>
            </a:r>
            <a:r>
              <a:rPr lang="pl" sz="1000">
                <a:solidFill>
                  <a:srgbClr val="000000"/>
                </a:solidFill>
                <a:latin typeface="Montserrat Light"/>
                <a:ea typeface="Montserrat Light"/>
                <a:cs typeface="Montserrat Light"/>
                <a:sym typeface="Montserrat Light"/>
              </a:rPr>
              <a:t>and actions needed.</a:t>
            </a:r>
            <a:endParaRPr sz="1000">
              <a:solidFill>
                <a:srgbClr val="000000"/>
              </a:solidFill>
              <a:latin typeface="Montserrat Light"/>
              <a:ea typeface="Montserrat Light"/>
              <a:cs typeface="Montserrat Light"/>
              <a:sym typeface="Montserrat Light"/>
            </a:endParaRPr>
          </a:p>
          <a:p>
            <a:pPr indent="0" lvl="0" marL="0" rtl="0" algn="l">
              <a:lnSpc>
                <a:spcPct val="115000"/>
              </a:lnSpc>
              <a:spcBef>
                <a:spcPts val="0"/>
              </a:spcBef>
              <a:spcAft>
                <a:spcPts val="0"/>
              </a:spcAft>
              <a:buNone/>
            </a:pPr>
            <a:r>
              <a:t/>
            </a:r>
            <a:endParaRPr sz="1000">
              <a:solidFill>
                <a:srgbClr val="000000"/>
              </a:solidFill>
              <a:latin typeface="Montserrat Light"/>
              <a:ea typeface="Montserrat Light"/>
              <a:cs typeface="Montserrat Light"/>
              <a:sym typeface="Montserrat Light"/>
            </a:endParaRPr>
          </a:p>
        </p:txBody>
      </p:sp>
      <p:sp>
        <p:nvSpPr>
          <p:cNvPr id="815" name="Google Shape;815;p112"/>
          <p:cNvSpPr txBox="1"/>
          <p:nvPr/>
        </p:nvSpPr>
        <p:spPr>
          <a:xfrm>
            <a:off x="4518500" y="3343697"/>
            <a:ext cx="3516000" cy="301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pl">
                <a:solidFill>
                  <a:srgbClr val="6652E4"/>
                </a:solidFill>
                <a:highlight>
                  <a:srgbClr val="F1D624"/>
                </a:highlight>
                <a:latin typeface="Montserrat"/>
                <a:ea typeface="Montserrat"/>
                <a:cs typeface="Montserrat"/>
                <a:sym typeface="Montserrat"/>
              </a:rPr>
              <a:t>04.g Reporting</a:t>
            </a:r>
            <a:endParaRPr b="1">
              <a:solidFill>
                <a:srgbClr val="6652E4"/>
              </a:solidFill>
              <a:highlight>
                <a:srgbClr val="F1D624"/>
              </a:highlight>
              <a:latin typeface="Montserrat"/>
              <a:ea typeface="Montserrat"/>
              <a:cs typeface="Montserrat"/>
              <a:sym typeface="Montserrat"/>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sp>
        <p:nvSpPr>
          <p:cNvPr id="820" name="Google Shape;820;p113"/>
          <p:cNvSpPr txBox="1"/>
          <p:nvPr>
            <p:ph idx="12" type="sldNum"/>
          </p:nvPr>
        </p:nvSpPr>
        <p:spPr>
          <a:xfrm>
            <a:off x="8472458" y="47203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l"/>
              <a:t>‹#›</a:t>
            </a:fld>
            <a:endParaRPr/>
          </a:p>
        </p:txBody>
      </p:sp>
      <p:sp>
        <p:nvSpPr>
          <p:cNvPr id="821" name="Google Shape;821;p113"/>
          <p:cNvSpPr txBox="1"/>
          <p:nvPr/>
        </p:nvSpPr>
        <p:spPr>
          <a:xfrm>
            <a:off x="4759650" y="1024150"/>
            <a:ext cx="3917100" cy="1230900"/>
          </a:xfrm>
          <a:prstGeom prst="rect">
            <a:avLst/>
          </a:prstGeom>
          <a:noFill/>
          <a:ln>
            <a:noFill/>
          </a:ln>
        </p:spPr>
        <p:txBody>
          <a:bodyPr anchorCtr="0" anchor="t" bIns="91425" lIns="91425" spcFirstLastPara="1" rIns="91425" wrap="square" tIns="91425">
            <a:noAutofit/>
          </a:bodyPr>
          <a:lstStyle/>
          <a:p>
            <a:pPr indent="457200" lvl="0" marL="0" rtl="0" algn="just">
              <a:lnSpc>
                <a:spcPct val="115000"/>
              </a:lnSpc>
              <a:spcBef>
                <a:spcPts val="0"/>
              </a:spcBef>
              <a:spcAft>
                <a:spcPts val="0"/>
              </a:spcAft>
              <a:buNone/>
            </a:pPr>
            <a:r>
              <a:rPr lang="pl" sz="1000">
                <a:solidFill>
                  <a:srgbClr val="000000"/>
                </a:solidFill>
                <a:latin typeface="Montserrat Light"/>
                <a:ea typeface="Montserrat Light"/>
                <a:cs typeface="Montserrat Light"/>
                <a:sym typeface="Montserrat Light"/>
              </a:rPr>
              <a:t>Our teams always follow coding standards to provide a consistent, easy to understand and maintain codebase. Depending on technology, we choose </a:t>
            </a:r>
            <a:r>
              <a:rPr lang="pl" sz="1000">
                <a:latin typeface="Montserrat Light"/>
                <a:ea typeface="Montserrat Light"/>
                <a:cs typeface="Montserrat Light"/>
                <a:sym typeface="Montserrat Light"/>
              </a:rPr>
              <a:t>from</a:t>
            </a:r>
            <a:r>
              <a:rPr lang="pl" sz="1000">
                <a:solidFill>
                  <a:srgbClr val="000000"/>
                </a:solidFill>
                <a:latin typeface="Montserrat Light"/>
                <a:ea typeface="Montserrat Light"/>
                <a:cs typeface="Montserrat Light"/>
                <a:sym typeface="Montserrat Light"/>
              </a:rPr>
              <a:t> the best common standards to comply with. Constantly moving forward, we’re implementing the best new solutions for our projects, using reliable frameworks, tools and trends in technology.</a:t>
            </a:r>
            <a:endParaRPr sz="1000">
              <a:solidFill>
                <a:srgbClr val="000000"/>
              </a:solidFill>
              <a:latin typeface="Montserrat Light"/>
              <a:ea typeface="Montserrat Light"/>
              <a:cs typeface="Montserrat Light"/>
              <a:sym typeface="Montserrat Light"/>
            </a:endParaRPr>
          </a:p>
        </p:txBody>
      </p:sp>
      <p:sp>
        <p:nvSpPr>
          <p:cNvPr id="822" name="Google Shape;822;p113"/>
          <p:cNvSpPr txBox="1"/>
          <p:nvPr/>
        </p:nvSpPr>
        <p:spPr>
          <a:xfrm>
            <a:off x="4747100" y="722825"/>
            <a:ext cx="3516000" cy="301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pl">
                <a:solidFill>
                  <a:srgbClr val="94CBE9"/>
                </a:solidFill>
                <a:highlight>
                  <a:srgbClr val="333333"/>
                </a:highlight>
                <a:latin typeface="Montserrat"/>
                <a:ea typeface="Montserrat"/>
                <a:cs typeface="Montserrat"/>
                <a:sym typeface="Montserrat"/>
              </a:rPr>
              <a:t>05.a Coding Standards</a:t>
            </a:r>
            <a:endParaRPr b="1">
              <a:solidFill>
                <a:srgbClr val="94CBE9"/>
              </a:solidFill>
              <a:highlight>
                <a:srgbClr val="333333"/>
              </a:highlight>
              <a:latin typeface="Montserrat"/>
              <a:ea typeface="Montserrat"/>
              <a:cs typeface="Montserrat"/>
              <a:sym typeface="Montserrat"/>
            </a:endParaRPr>
          </a:p>
        </p:txBody>
      </p:sp>
      <p:sp>
        <p:nvSpPr>
          <p:cNvPr id="823" name="Google Shape;823;p113"/>
          <p:cNvSpPr txBox="1"/>
          <p:nvPr/>
        </p:nvSpPr>
        <p:spPr>
          <a:xfrm>
            <a:off x="4759650" y="2673650"/>
            <a:ext cx="3917100" cy="1230900"/>
          </a:xfrm>
          <a:prstGeom prst="rect">
            <a:avLst/>
          </a:prstGeom>
          <a:noFill/>
          <a:ln>
            <a:noFill/>
          </a:ln>
        </p:spPr>
        <p:txBody>
          <a:bodyPr anchorCtr="0" anchor="t" bIns="91425" lIns="91425" spcFirstLastPara="1" rIns="91425" wrap="square" tIns="91425">
            <a:noAutofit/>
          </a:bodyPr>
          <a:lstStyle/>
          <a:p>
            <a:pPr indent="457200" lvl="0" marL="0" rtl="0" algn="just">
              <a:lnSpc>
                <a:spcPct val="115000"/>
              </a:lnSpc>
              <a:spcBef>
                <a:spcPts val="0"/>
              </a:spcBef>
              <a:spcAft>
                <a:spcPts val="0"/>
              </a:spcAft>
              <a:buNone/>
            </a:pPr>
            <a:r>
              <a:rPr lang="pl" sz="1000">
                <a:solidFill>
                  <a:srgbClr val="000000"/>
                </a:solidFill>
                <a:latin typeface="Montserrat Light"/>
                <a:ea typeface="Montserrat Light"/>
                <a:cs typeface="Montserrat Light"/>
                <a:sym typeface="Montserrat Light"/>
              </a:rPr>
              <a:t>Every functionality or change in code we deliver meets the criteria listed in our definition of done, which ensures quality and consistency in our delivery. </a:t>
            </a:r>
            <a:endParaRPr sz="1000">
              <a:solidFill>
                <a:srgbClr val="000000"/>
              </a:solidFill>
              <a:latin typeface="Montserrat Light"/>
              <a:ea typeface="Montserrat Light"/>
              <a:cs typeface="Montserrat Light"/>
              <a:sym typeface="Montserrat Light"/>
            </a:endParaRPr>
          </a:p>
          <a:p>
            <a:pPr indent="457200" lvl="0" marL="0" rtl="0" algn="just">
              <a:lnSpc>
                <a:spcPct val="115000"/>
              </a:lnSpc>
              <a:spcBef>
                <a:spcPts val="0"/>
              </a:spcBef>
              <a:spcAft>
                <a:spcPts val="0"/>
              </a:spcAft>
              <a:buNone/>
            </a:pPr>
            <a:r>
              <a:rPr lang="pl" sz="1000">
                <a:solidFill>
                  <a:srgbClr val="000000"/>
                </a:solidFill>
                <a:latin typeface="Montserrat Light"/>
                <a:ea typeface="Montserrat Light"/>
                <a:cs typeface="Montserrat Light"/>
                <a:sym typeface="Montserrat Light"/>
              </a:rPr>
              <a:t>When starting out on a collaboration, we always agree what ‘done’ means. Our standard Definition of Done states that a user story or bug from the product backlog is done when it is</a:t>
            </a:r>
            <a:r>
              <a:rPr lang="pl" sz="1000">
                <a:solidFill>
                  <a:srgbClr val="000000"/>
                </a:solidFill>
                <a:latin typeface="Montserrat Light"/>
                <a:ea typeface="Montserrat Light"/>
                <a:cs typeface="Montserrat Light"/>
                <a:sym typeface="Montserrat Light"/>
              </a:rPr>
              <a:t> </a:t>
            </a:r>
            <a:r>
              <a:rPr lang="pl" sz="1000">
                <a:solidFill>
                  <a:srgbClr val="000000"/>
                </a:solidFill>
                <a:latin typeface="Montserrat Light"/>
                <a:ea typeface="Montserrat Light"/>
                <a:cs typeface="Montserrat Light"/>
                <a:sym typeface="Montserrat Light"/>
              </a:rPr>
              <a:t>(see next page)...</a:t>
            </a:r>
            <a:endParaRPr sz="1000">
              <a:solidFill>
                <a:srgbClr val="000000"/>
              </a:solidFill>
              <a:latin typeface="Montserrat Light"/>
              <a:ea typeface="Montserrat Light"/>
              <a:cs typeface="Montserrat Light"/>
              <a:sym typeface="Montserrat Light"/>
            </a:endParaRPr>
          </a:p>
          <a:p>
            <a:pPr indent="0" lvl="0" marL="0" rtl="0" algn="l">
              <a:lnSpc>
                <a:spcPct val="115000"/>
              </a:lnSpc>
              <a:spcBef>
                <a:spcPts val="0"/>
              </a:spcBef>
              <a:spcAft>
                <a:spcPts val="0"/>
              </a:spcAft>
              <a:buNone/>
            </a:pPr>
            <a:r>
              <a:t/>
            </a:r>
            <a:endParaRPr sz="1000">
              <a:solidFill>
                <a:srgbClr val="000000"/>
              </a:solidFill>
              <a:latin typeface="Montserrat Light"/>
              <a:ea typeface="Montserrat Light"/>
              <a:cs typeface="Montserrat Light"/>
              <a:sym typeface="Montserrat Light"/>
            </a:endParaRPr>
          </a:p>
        </p:txBody>
      </p:sp>
      <p:sp>
        <p:nvSpPr>
          <p:cNvPr id="824" name="Google Shape;824;p113"/>
          <p:cNvSpPr txBox="1"/>
          <p:nvPr/>
        </p:nvSpPr>
        <p:spPr>
          <a:xfrm>
            <a:off x="4747100" y="2372325"/>
            <a:ext cx="3516000" cy="301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pl">
                <a:solidFill>
                  <a:srgbClr val="94CBE9"/>
                </a:solidFill>
                <a:highlight>
                  <a:srgbClr val="333333"/>
                </a:highlight>
                <a:latin typeface="Montserrat"/>
                <a:ea typeface="Montserrat"/>
                <a:cs typeface="Montserrat"/>
                <a:sym typeface="Montserrat"/>
              </a:rPr>
              <a:t>05.b Definition of Done</a:t>
            </a:r>
            <a:endParaRPr b="1">
              <a:solidFill>
                <a:srgbClr val="94CBE9"/>
              </a:solidFill>
              <a:highlight>
                <a:srgbClr val="333333"/>
              </a:highlight>
              <a:latin typeface="Montserrat"/>
              <a:ea typeface="Montserrat"/>
              <a:cs typeface="Montserrat"/>
              <a:sym typeface="Montserrat"/>
            </a:endParaRPr>
          </a:p>
        </p:txBody>
      </p:sp>
      <p:sp>
        <p:nvSpPr>
          <p:cNvPr id="825" name="Google Shape;825;p113"/>
          <p:cNvSpPr txBox="1"/>
          <p:nvPr/>
        </p:nvSpPr>
        <p:spPr>
          <a:xfrm>
            <a:off x="1061400" y="1102175"/>
            <a:ext cx="2216400" cy="181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7600">
                <a:solidFill>
                  <a:srgbClr val="E4EEF3"/>
                </a:solidFill>
                <a:latin typeface="Montserrat Black"/>
                <a:ea typeface="Montserrat Black"/>
                <a:cs typeface="Montserrat Black"/>
                <a:sym typeface="Montserrat Black"/>
              </a:rPr>
              <a:t>05.</a:t>
            </a:r>
            <a:endParaRPr sz="7600">
              <a:solidFill>
                <a:srgbClr val="E4EEF3"/>
              </a:solidFill>
              <a:latin typeface="Montserrat Black"/>
              <a:ea typeface="Montserrat Black"/>
              <a:cs typeface="Montserrat Black"/>
              <a:sym typeface="Montserrat Black"/>
            </a:endParaRPr>
          </a:p>
        </p:txBody>
      </p:sp>
      <p:sp>
        <p:nvSpPr>
          <p:cNvPr id="826" name="Google Shape;826;p113"/>
          <p:cNvSpPr txBox="1"/>
          <p:nvPr/>
        </p:nvSpPr>
        <p:spPr>
          <a:xfrm>
            <a:off x="1061400" y="935175"/>
            <a:ext cx="2948700" cy="817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pl" sz="2800">
                <a:solidFill>
                  <a:srgbClr val="242424"/>
                </a:solidFill>
                <a:latin typeface="Montserrat Black"/>
                <a:ea typeface="Montserrat Black"/>
                <a:cs typeface="Montserrat Black"/>
                <a:sym typeface="Montserrat Black"/>
              </a:rPr>
              <a:t>Our Standards</a:t>
            </a:r>
            <a:endParaRPr sz="2400">
              <a:solidFill>
                <a:srgbClr val="242424"/>
              </a:solidFill>
              <a:latin typeface="Montserrat Black"/>
              <a:ea typeface="Montserrat Black"/>
              <a:cs typeface="Montserrat Black"/>
              <a:sym typeface="Montserrat Black"/>
            </a:endParaRPr>
          </a:p>
        </p:txBody>
      </p:sp>
      <p:sp>
        <p:nvSpPr>
          <p:cNvPr id="827" name="Google Shape;827;p113"/>
          <p:cNvSpPr/>
          <p:nvPr/>
        </p:nvSpPr>
        <p:spPr>
          <a:xfrm>
            <a:off x="1203350" y="1806875"/>
            <a:ext cx="551400" cy="70200"/>
          </a:xfrm>
          <a:prstGeom prst="rect">
            <a:avLst/>
          </a:prstGeom>
          <a:solidFill>
            <a:srgbClr val="6652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113"/>
          <p:cNvSpPr/>
          <p:nvPr/>
        </p:nvSpPr>
        <p:spPr>
          <a:xfrm>
            <a:off x="1203350" y="1806875"/>
            <a:ext cx="551400" cy="70200"/>
          </a:xfrm>
          <a:prstGeom prst="rect">
            <a:avLst/>
          </a:prstGeom>
          <a:solidFill>
            <a:srgbClr val="94CB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29" name="Google Shape;829;p113"/>
          <p:cNvPicPr preferRelativeResize="0"/>
          <p:nvPr/>
        </p:nvPicPr>
        <p:blipFill>
          <a:blip r:embed="rId3">
            <a:alphaModFix/>
          </a:blip>
          <a:stretch>
            <a:fillRect/>
          </a:stretch>
        </p:blipFill>
        <p:spPr>
          <a:xfrm>
            <a:off x="1137025" y="2913075"/>
            <a:ext cx="1568250" cy="15682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 name="Shape 833"/>
        <p:cNvGrpSpPr/>
        <p:nvPr/>
      </p:nvGrpSpPr>
      <p:grpSpPr>
        <a:xfrm>
          <a:off x="0" y="0"/>
          <a:ext cx="0" cy="0"/>
          <a:chOff x="0" y="0"/>
          <a:chExt cx="0" cy="0"/>
        </a:xfrm>
      </p:grpSpPr>
      <p:sp>
        <p:nvSpPr>
          <p:cNvPr id="834" name="Google Shape;834;p114"/>
          <p:cNvSpPr txBox="1"/>
          <p:nvPr>
            <p:ph idx="12" type="sldNum"/>
          </p:nvPr>
        </p:nvSpPr>
        <p:spPr>
          <a:xfrm>
            <a:off x="8472458" y="47203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l"/>
              <a:t>‹#›</a:t>
            </a:fld>
            <a:endParaRPr/>
          </a:p>
        </p:txBody>
      </p:sp>
      <p:sp>
        <p:nvSpPr>
          <p:cNvPr id="835" name="Google Shape;835;p114"/>
          <p:cNvSpPr/>
          <p:nvPr/>
        </p:nvSpPr>
        <p:spPr>
          <a:xfrm>
            <a:off x="1672948" y="593475"/>
            <a:ext cx="1890000" cy="492000"/>
          </a:xfrm>
          <a:prstGeom prst="rect">
            <a:avLst/>
          </a:prstGeom>
          <a:solidFill>
            <a:srgbClr val="94CBE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36" name="Google Shape;836;p114"/>
          <p:cNvSpPr txBox="1"/>
          <p:nvPr/>
        </p:nvSpPr>
        <p:spPr>
          <a:xfrm>
            <a:off x="1795498" y="691116"/>
            <a:ext cx="1644900" cy="292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pl">
                <a:solidFill>
                  <a:srgbClr val="242424"/>
                </a:solidFill>
                <a:latin typeface="Montserrat"/>
                <a:ea typeface="Montserrat"/>
                <a:cs typeface="Montserrat"/>
                <a:sym typeface="Montserrat"/>
              </a:rPr>
              <a:t>DEFINED</a:t>
            </a:r>
            <a:endParaRPr>
              <a:solidFill>
                <a:srgbClr val="242424"/>
              </a:solidFill>
              <a:latin typeface="Montserrat"/>
              <a:ea typeface="Montserrat"/>
              <a:cs typeface="Montserrat"/>
              <a:sym typeface="Montserrat"/>
            </a:endParaRPr>
          </a:p>
        </p:txBody>
      </p:sp>
      <p:sp>
        <p:nvSpPr>
          <p:cNvPr id="837" name="Google Shape;837;p114"/>
          <p:cNvSpPr/>
          <p:nvPr/>
        </p:nvSpPr>
        <p:spPr>
          <a:xfrm>
            <a:off x="3562950" y="594500"/>
            <a:ext cx="4216200" cy="492000"/>
          </a:xfrm>
          <a:prstGeom prst="rect">
            <a:avLst/>
          </a:prstGeom>
          <a:solidFill>
            <a:srgbClr val="F0F0F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38" name="Google Shape;838;p114"/>
          <p:cNvSpPr txBox="1"/>
          <p:nvPr/>
        </p:nvSpPr>
        <p:spPr>
          <a:xfrm>
            <a:off x="3665448" y="593475"/>
            <a:ext cx="3895200" cy="55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1000">
                <a:solidFill>
                  <a:srgbClr val="000000"/>
                </a:solidFill>
                <a:latin typeface="Montserrat Light"/>
                <a:ea typeface="Montserrat Light"/>
                <a:cs typeface="Montserrat Light"/>
                <a:sym typeface="Montserrat Light"/>
              </a:rPr>
              <a:t>There's common understanding between the devs and the Product Owner as to how it should look and behave.</a:t>
            </a:r>
            <a:endParaRPr sz="1000">
              <a:solidFill>
                <a:srgbClr val="000000"/>
              </a:solidFill>
              <a:latin typeface="Montserrat Light"/>
              <a:ea typeface="Montserrat Light"/>
              <a:cs typeface="Montserrat Light"/>
              <a:sym typeface="Montserrat Light"/>
            </a:endParaRPr>
          </a:p>
        </p:txBody>
      </p:sp>
      <p:sp>
        <p:nvSpPr>
          <p:cNvPr id="839" name="Google Shape;839;p114"/>
          <p:cNvSpPr/>
          <p:nvPr/>
        </p:nvSpPr>
        <p:spPr>
          <a:xfrm>
            <a:off x="1672948" y="1082149"/>
            <a:ext cx="1890000" cy="492000"/>
          </a:xfrm>
          <a:prstGeom prst="rect">
            <a:avLst/>
          </a:prstGeom>
          <a:solidFill>
            <a:srgbClr val="EE626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40" name="Google Shape;840;p114"/>
          <p:cNvSpPr txBox="1"/>
          <p:nvPr/>
        </p:nvSpPr>
        <p:spPr>
          <a:xfrm>
            <a:off x="1795498" y="1179789"/>
            <a:ext cx="1644900" cy="292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pl">
                <a:solidFill>
                  <a:srgbClr val="FFFFFF"/>
                </a:solidFill>
                <a:latin typeface="Montserrat"/>
                <a:ea typeface="Montserrat"/>
                <a:cs typeface="Montserrat"/>
                <a:sym typeface="Montserrat"/>
              </a:rPr>
              <a:t>IMPLEMENTED</a:t>
            </a:r>
            <a:endParaRPr>
              <a:solidFill>
                <a:srgbClr val="FFFFFF"/>
              </a:solidFill>
              <a:latin typeface="Montserrat"/>
              <a:ea typeface="Montserrat"/>
              <a:cs typeface="Montserrat"/>
              <a:sym typeface="Montserrat"/>
            </a:endParaRPr>
          </a:p>
        </p:txBody>
      </p:sp>
      <p:sp>
        <p:nvSpPr>
          <p:cNvPr id="841" name="Google Shape;841;p114"/>
          <p:cNvSpPr/>
          <p:nvPr/>
        </p:nvSpPr>
        <p:spPr>
          <a:xfrm>
            <a:off x="3562950" y="1083171"/>
            <a:ext cx="4216200" cy="49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42" name="Google Shape;842;p114"/>
          <p:cNvSpPr txBox="1"/>
          <p:nvPr/>
        </p:nvSpPr>
        <p:spPr>
          <a:xfrm>
            <a:off x="3665450" y="1082150"/>
            <a:ext cx="3861600" cy="55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1000">
                <a:solidFill>
                  <a:srgbClr val="000000"/>
                </a:solidFill>
                <a:latin typeface="Montserrat Light"/>
                <a:ea typeface="Montserrat Light"/>
                <a:cs typeface="Montserrat Light"/>
                <a:sym typeface="Montserrat Light"/>
              </a:rPr>
              <a:t>It's coded along with automated tests, if required. Designs are fully implemented with RWD.</a:t>
            </a:r>
            <a:endParaRPr sz="1000">
              <a:solidFill>
                <a:srgbClr val="000000"/>
              </a:solidFill>
              <a:latin typeface="Montserrat Light"/>
              <a:ea typeface="Montserrat Light"/>
              <a:cs typeface="Montserrat Light"/>
              <a:sym typeface="Montserrat Light"/>
            </a:endParaRPr>
          </a:p>
        </p:txBody>
      </p:sp>
      <p:sp>
        <p:nvSpPr>
          <p:cNvPr id="843" name="Google Shape;843;p114"/>
          <p:cNvSpPr/>
          <p:nvPr/>
        </p:nvSpPr>
        <p:spPr>
          <a:xfrm>
            <a:off x="1672948" y="1570823"/>
            <a:ext cx="1890000" cy="492000"/>
          </a:xfrm>
          <a:prstGeom prst="rect">
            <a:avLst/>
          </a:prstGeom>
          <a:solidFill>
            <a:srgbClr val="F1D62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44" name="Google Shape;844;p114"/>
          <p:cNvSpPr txBox="1"/>
          <p:nvPr/>
        </p:nvSpPr>
        <p:spPr>
          <a:xfrm>
            <a:off x="1795498" y="1668463"/>
            <a:ext cx="1644900" cy="292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pl">
                <a:solidFill>
                  <a:srgbClr val="242424"/>
                </a:solidFill>
                <a:latin typeface="Montserrat"/>
                <a:ea typeface="Montserrat"/>
                <a:cs typeface="Montserrat"/>
                <a:sym typeface="Montserrat"/>
              </a:rPr>
              <a:t>INTEGRATED</a:t>
            </a:r>
            <a:endParaRPr>
              <a:solidFill>
                <a:srgbClr val="242424"/>
              </a:solidFill>
              <a:latin typeface="Montserrat"/>
              <a:ea typeface="Montserrat"/>
              <a:cs typeface="Montserrat"/>
              <a:sym typeface="Montserrat"/>
            </a:endParaRPr>
          </a:p>
        </p:txBody>
      </p:sp>
      <p:sp>
        <p:nvSpPr>
          <p:cNvPr id="845" name="Google Shape;845;p114"/>
          <p:cNvSpPr/>
          <p:nvPr/>
        </p:nvSpPr>
        <p:spPr>
          <a:xfrm>
            <a:off x="3562950" y="1571842"/>
            <a:ext cx="4216200" cy="492000"/>
          </a:xfrm>
          <a:prstGeom prst="rect">
            <a:avLst/>
          </a:prstGeom>
          <a:solidFill>
            <a:srgbClr val="F0F0F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46" name="Google Shape;846;p114"/>
          <p:cNvSpPr txBox="1"/>
          <p:nvPr/>
        </p:nvSpPr>
        <p:spPr>
          <a:xfrm>
            <a:off x="3665450" y="1570825"/>
            <a:ext cx="3718800" cy="55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1000">
                <a:solidFill>
                  <a:srgbClr val="000000"/>
                </a:solidFill>
                <a:latin typeface="Montserrat Light"/>
                <a:ea typeface="Montserrat Light"/>
                <a:cs typeface="Montserrat Light"/>
                <a:sym typeface="Montserrat Light"/>
              </a:rPr>
              <a:t>It passes its own tests (if any) and all tests in the project pass our CI environment.</a:t>
            </a:r>
            <a:endParaRPr sz="1000">
              <a:solidFill>
                <a:srgbClr val="000000"/>
              </a:solidFill>
              <a:latin typeface="Montserrat Light"/>
              <a:ea typeface="Montserrat Light"/>
              <a:cs typeface="Montserrat Light"/>
              <a:sym typeface="Montserrat Light"/>
            </a:endParaRPr>
          </a:p>
          <a:p>
            <a:pPr indent="0" lvl="0" marL="0" rtl="0" algn="l">
              <a:spcBef>
                <a:spcPts val="0"/>
              </a:spcBef>
              <a:spcAft>
                <a:spcPts val="0"/>
              </a:spcAft>
              <a:buNone/>
            </a:pPr>
            <a:r>
              <a:t/>
            </a:r>
            <a:endParaRPr sz="1000">
              <a:solidFill>
                <a:srgbClr val="000000"/>
              </a:solidFill>
              <a:latin typeface="Montserrat Light"/>
              <a:ea typeface="Montserrat Light"/>
              <a:cs typeface="Montserrat Light"/>
              <a:sym typeface="Montserrat Light"/>
            </a:endParaRPr>
          </a:p>
        </p:txBody>
      </p:sp>
      <p:sp>
        <p:nvSpPr>
          <p:cNvPr id="847" name="Google Shape;847;p114"/>
          <p:cNvSpPr/>
          <p:nvPr/>
        </p:nvSpPr>
        <p:spPr>
          <a:xfrm>
            <a:off x="1672948" y="2061567"/>
            <a:ext cx="1890000" cy="492000"/>
          </a:xfrm>
          <a:prstGeom prst="rect">
            <a:avLst/>
          </a:prstGeom>
          <a:solidFill>
            <a:srgbClr val="AAC5D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48" name="Google Shape;848;p114"/>
          <p:cNvSpPr txBox="1"/>
          <p:nvPr/>
        </p:nvSpPr>
        <p:spPr>
          <a:xfrm>
            <a:off x="1795498" y="2159208"/>
            <a:ext cx="1644900" cy="292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pl">
                <a:solidFill>
                  <a:srgbClr val="242424"/>
                </a:solidFill>
                <a:latin typeface="Montserrat"/>
                <a:ea typeface="Montserrat"/>
                <a:cs typeface="Montserrat"/>
                <a:sym typeface="Montserrat"/>
              </a:rPr>
              <a:t>CHECKED</a:t>
            </a:r>
            <a:endParaRPr>
              <a:solidFill>
                <a:srgbClr val="242424"/>
              </a:solidFill>
              <a:latin typeface="Montserrat"/>
              <a:ea typeface="Montserrat"/>
              <a:cs typeface="Montserrat"/>
              <a:sym typeface="Montserrat"/>
            </a:endParaRPr>
          </a:p>
        </p:txBody>
      </p:sp>
      <p:sp>
        <p:nvSpPr>
          <p:cNvPr id="849" name="Google Shape;849;p114"/>
          <p:cNvSpPr/>
          <p:nvPr/>
        </p:nvSpPr>
        <p:spPr>
          <a:xfrm>
            <a:off x="3562950" y="2062583"/>
            <a:ext cx="4216200" cy="49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50" name="Google Shape;850;p114"/>
          <p:cNvSpPr txBox="1"/>
          <p:nvPr/>
        </p:nvSpPr>
        <p:spPr>
          <a:xfrm>
            <a:off x="3665448" y="2137750"/>
            <a:ext cx="3766200" cy="55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1000">
                <a:solidFill>
                  <a:srgbClr val="000000"/>
                </a:solidFill>
                <a:latin typeface="Montserrat Light"/>
                <a:ea typeface="Montserrat Light"/>
                <a:cs typeface="Montserrat Light"/>
                <a:sym typeface="Montserrat Light"/>
              </a:rPr>
              <a:t>It passe</a:t>
            </a:r>
            <a:r>
              <a:rPr lang="pl" sz="1000">
                <a:latin typeface="Montserrat Light"/>
                <a:ea typeface="Montserrat Light"/>
                <a:cs typeface="Montserrat Light"/>
                <a:sym typeface="Montserrat Light"/>
              </a:rPr>
              <a:t>s</a:t>
            </a:r>
            <a:r>
              <a:rPr lang="pl" sz="1000">
                <a:solidFill>
                  <a:srgbClr val="000000"/>
                </a:solidFill>
                <a:latin typeface="Montserrat Light"/>
                <a:ea typeface="Montserrat Light"/>
                <a:cs typeface="Montserrat Light"/>
                <a:sym typeface="Montserrat Light"/>
              </a:rPr>
              <a:t> manual testing by a developer (before CR).</a:t>
            </a:r>
            <a:endParaRPr sz="1000">
              <a:solidFill>
                <a:srgbClr val="000000"/>
              </a:solidFill>
              <a:latin typeface="Montserrat Light"/>
              <a:ea typeface="Montserrat Light"/>
              <a:cs typeface="Montserrat Light"/>
              <a:sym typeface="Montserrat Light"/>
            </a:endParaRPr>
          </a:p>
          <a:p>
            <a:pPr indent="0" lvl="0" marL="0" rtl="0" algn="l">
              <a:spcBef>
                <a:spcPts val="0"/>
              </a:spcBef>
              <a:spcAft>
                <a:spcPts val="0"/>
              </a:spcAft>
              <a:buNone/>
            </a:pPr>
            <a:r>
              <a:t/>
            </a:r>
            <a:endParaRPr sz="1000">
              <a:solidFill>
                <a:srgbClr val="000000"/>
              </a:solidFill>
              <a:latin typeface="Montserrat Light"/>
              <a:ea typeface="Montserrat Light"/>
              <a:cs typeface="Montserrat Light"/>
              <a:sym typeface="Montserrat Light"/>
            </a:endParaRPr>
          </a:p>
        </p:txBody>
      </p:sp>
      <p:sp>
        <p:nvSpPr>
          <p:cNvPr id="851" name="Google Shape;851;p114"/>
          <p:cNvSpPr/>
          <p:nvPr/>
        </p:nvSpPr>
        <p:spPr>
          <a:xfrm>
            <a:off x="1672948" y="2550241"/>
            <a:ext cx="1890000" cy="492000"/>
          </a:xfrm>
          <a:prstGeom prst="rect">
            <a:avLst/>
          </a:prstGeom>
          <a:solidFill>
            <a:srgbClr val="6652E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52" name="Google Shape;852;p114"/>
          <p:cNvSpPr txBox="1"/>
          <p:nvPr/>
        </p:nvSpPr>
        <p:spPr>
          <a:xfrm>
            <a:off x="1795498" y="2647882"/>
            <a:ext cx="1644900" cy="292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pl">
                <a:solidFill>
                  <a:srgbClr val="FFFFFF"/>
                </a:solidFill>
                <a:latin typeface="Montserrat"/>
                <a:ea typeface="Montserrat"/>
                <a:cs typeface="Montserrat"/>
                <a:sym typeface="Montserrat"/>
              </a:rPr>
              <a:t>REVIEWED</a:t>
            </a:r>
            <a:endParaRPr>
              <a:solidFill>
                <a:srgbClr val="FFFFFF"/>
              </a:solidFill>
              <a:latin typeface="Montserrat"/>
              <a:ea typeface="Montserrat"/>
              <a:cs typeface="Montserrat"/>
              <a:sym typeface="Montserrat"/>
            </a:endParaRPr>
          </a:p>
        </p:txBody>
      </p:sp>
      <p:sp>
        <p:nvSpPr>
          <p:cNvPr id="853" name="Google Shape;853;p114"/>
          <p:cNvSpPr/>
          <p:nvPr/>
        </p:nvSpPr>
        <p:spPr>
          <a:xfrm>
            <a:off x="3562950" y="2551254"/>
            <a:ext cx="4216200" cy="492000"/>
          </a:xfrm>
          <a:prstGeom prst="rect">
            <a:avLst/>
          </a:prstGeom>
          <a:solidFill>
            <a:srgbClr val="F0F0F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54" name="Google Shape;854;p114"/>
          <p:cNvSpPr txBox="1"/>
          <p:nvPr/>
        </p:nvSpPr>
        <p:spPr>
          <a:xfrm>
            <a:off x="3665446" y="2626425"/>
            <a:ext cx="4374300" cy="55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1000">
                <a:solidFill>
                  <a:srgbClr val="000000"/>
                </a:solidFill>
                <a:latin typeface="Montserrat Light"/>
                <a:ea typeface="Montserrat Light"/>
                <a:cs typeface="Montserrat Light"/>
                <a:sym typeface="Montserrat Light"/>
              </a:rPr>
              <a:t>It has had its code reviewed and accepted by another developer.</a:t>
            </a:r>
            <a:endParaRPr sz="1000">
              <a:solidFill>
                <a:srgbClr val="000000"/>
              </a:solidFill>
              <a:latin typeface="Montserrat Light"/>
              <a:ea typeface="Montserrat Light"/>
              <a:cs typeface="Montserrat Light"/>
              <a:sym typeface="Montserrat Light"/>
            </a:endParaRPr>
          </a:p>
          <a:p>
            <a:pPr indent="0" lvl="0" marL="0" rtl="0" algn="l">
              <a:spcBef>
                <a:spcPts val="0"/>
              </a:spcBef>
              <a:spcAft>
                <a:spcPts val="0"/>
              </a:spcAft>
              <a:buNone/>
            </a:pPr>
            <a:r>
              <a:t/>
            </a:r>
            <a:endParaRPr sz="1000">
              <a:solidFill>
                <a:srgbClr val="000000"/>
              </a:solidFill>
              <a:latin typeface="Montserrat Light"/>
              <a:ea typeface="Montserrat Light"/>
              <a:cs typeface="Montserrat Light"/>
              <a:sym typeface="Montserrat Light"/>
            </a:endParaRPr>
          </a:p>
        </p:txBody>
      </p:sp>
      <p:sp>
        <p:nvSpPr>
          <p:cNvPr id="855" name="Google Shape;855;p114"/>
          <p:cNvSpPr/>
          <p:nvPr/>
        </p:nvSpPr>
        <p:spPr>
          <a:xfrm>
            <a:off x="1672948" y="3038931"/>
            <a:ext cx="1890000" cy="840000"/>
          </a:xfrm>
          <a:prstGeom prst="rect">
            <a:avLst/>
          </a:prstGeom>
          <a:solidFill>
            <a:srgbClr val="F0F0F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56" name="Google Shape;856;p114"/>
          <p:cNvSpPr txBox="1"/>
          <p:nvPr/>
        </p:nvSpPr>
        <p:spPr>
          <a:xfrm>
            <a:off x="1795498" y="3288956"/>
            <a:ext cx="1644900" cy="292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pl">
                <a:solidFill>
                  <a:srgbClr val="242424"/>
                </a:solidFill>
                <a:latin typeface="Montserrat"/>
                <a:ea typeface="Montserrat"/>
                <a:cs typeface="Montserrat"/>
                <a:sym typeface="Montserrat"/>
              </a:rPr>
              <a:t>ACCEPTED</a:t>
            </a:r>
            <a:endParaRPr>
              <a:solidFill>
                <a:srgbClr val="242424"/>
              </a:solidFill>
              <a:latin typeface="Montserrat"/>
              <a:ea typeface="Montserrat"/>
              <a:cs typeface="Montserrat"/>
              <a:sym typeface="Montserrat"/>
            </a:endParaRPr>
          </a:p>
        </p:txBody>
      </p:sp>
      <p:sp>
        <p:nvSpPr>
          <p:cNvPr id="857" name="Google Shape;857;p114"/>
          <p:cNvSpPr/>
          <p:nvPr/>
        </p:nvSpPr>
        <p:spPr>
          <a:xfrm>
            <a:off x="3562950" y="3040667"/>
            <a:ext cx="4216200" cy="84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58" name="Google Shape;858;p114"/>
          <p:cNvSpPr txBox="1"/>
          <p:nvPr/>
        </p:nvSpPr>
        <p:spPr>
          <a:xfrm>
            <a:off x="3665450" y="3135425"/>
            <a:ext cx="4113600" cy="63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1000">
                <a:solidFill>
                  <a:srgbClr val="000000"/>
                </a:solidFill>
                <a:latin typeface="Montserrat Light"/>
                <a:ea typeface="Montserrat Light"/>
                <a:cs typeface="Montserrat Light"/>
                <a:sym typeface="Montserrat Light"/>
              </a:rPr>
              <a:t>It has been tested and accepted by another developer (i.e. QA\E, QA\BA, or other programmer). It has been accepted by the Product Owner (during a sprint review or earlier).</a:t>
            </a:r>
            <a:endParaRPr sz="1000">
              <a:solidFill>
                <a:srgbClr val="000000"/>
              </a:solidFill>
              <a:latin typeface="Montserrat Light"/>
              <a:ea typeface="Montserrat Light"/>
              <a:cs typeface="Montserrat Light"/>
              <a:sym typeface="Montserrat Light"/>
            </a:endParaRPr>
          </a:p>
          <a:p>
            <a:pPr indent="0" lvl="0" marL="0" rtl="0" algn="l">
              <a:spcBef>
                <a:spcPts val="0"/>
              </a:spcBef>
              <a:spcAft>
                <a:spcPts val="0"/>
              </a:spcAft>
              <a:buNone/>
            </a:pPr>
            <a:r>
              <a:t/>
            </a:r>
            <a:endParaRPr sz="1000">
              <a:solidFill>
                <a:srgbClr val="000000"/>
              </a:solidFill>
              <a:latin typeface="Montserrat Light"/>
              <a:ea typeface="Montserrat Light"/>
              <a:cs typeface="Montserrat Light"/>
              <a:sym typeface="Montserrat Light"/>
            </a:endParaRPr>
          </a:p>
          <a:p>
            <a:pPr indent="0" lvl="0" marL="0" rtl="0" algn="l">
              <a:spcBef>
                <a:spcPts val="0"/>
              </a:spcBef>
              <a:spcAft>
                <a:spcPts val="0"/>
              </a:spcAft>
              <a:buNone/>
            </a:pPr>
            <a:r>
              <a:t/>
            </a:r>
            <a:endParaRPr sz="1000">
              <a:solidFill>
                <a:srgbClr val="000000"/>
              </a:solidFill>
              <a:latin typeface="Montserrat Light"/>
              <a:ea typeface="Montserrat Light"/>
              <a:cs typeface="Montserrat Light"/>
              <a:sym typeface="Montserrat Light"/>
            </a:endParaRPr>
          </a:p>
        </p:txBody>
      </p:sp>
      <p:sp>
        <p:nvSpPr>
          <p:cNvPr id="859" name="Google Shape;859;p114"/>
          <p:cNvSpPr/>
          <p:nvPr/>
        </p:nvSpPr>
        <p:spPr>
          <a:xfrm>
            <a:off x="1672948" y="3877125"/>
            <a:ext cx="1890000" cy="681000"/>
          </a:xfrm>
          <a:prstGeom prst="rect">
            <a:avLst/>
          </a:prstGeom>
          <a:solidFill>
            <a:srgbClr val="24242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60" name="Google Shape;860;p114"/>
          <p:cNvSpPr txBox="1"/>
          <p:nvPr/>
        </p:nvSpPr>
        <p:spPr>
          <a:xfrm>
            <a:off x="1795498" y="4062137"/>
            <a:ext cx="1644900" cy="292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pl">
                <a:solidFill>
                  <a:srgbClr val="FFFFFF"/>
                </a:solidFill>
                <a:latin typeface="Montserrat"/>
                <a:ea typeface="Montserrat"/>
                <a:cs typeface="Montserrat"/>
                <a:sym typeface="Montserrat"/>
              </a:rPr>
              <a:t>DELIVERED</a:t>
            </a:r>
            <a:endParaRPr>
              <a:solidFill>
                <a:srgbClr val="FFFFFF"/>
              </a:solidFill>
              <a:latin typeface="Montserrat"/>
              <a:ea typeface="Montserrat"/>
              <a:cs typeface="Montserrat"/>
              <a:sym typeface="Montserrat"/>
            </a:endParaRPr>
          </a:p>
        </p:txBody>
      </p:sp>
      <p:sp>
        <p:nvSpPr>
          <p:cNvPr id="861" name="Google Shape;861;p114"/>
          <p:cNvSpPr/>
          <p:nvPr/>
        </p:nvSpPr>
        <p:spPr>
          <a:xfrm>
            <a:off x="3562950" y="3878525"/>
            <a:ext cx="4216200" cy="681000"/>
          </a:xfrm>
          <a:prstGeom prst="rect">
            <a:avLst/>
          </a:prstGeom>
          <a:solidFill>
            <a:srgbClr val="F0F0F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62" name="Google Shape;862;p114"/>
          <p:cNvSpPr txBox="1"/>
          <p:nvPr/>
        </p:nvSpPr>
        <p:spPr>
          <a:xfrm>
            <a:off x="3665450" y="3973625"/>
            <a:ext cx="4073400" cy="49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1000">
                <a:solidFill>
                  <a:srgbClr val="000000"/>
                </a:solidFill>
                <a:latin typeface="Montserrat Light"/>
                <a:ea typeface="Montserrat Light"/>
                <a:cs typeface="Montserrat Light"/>
                <a:sym typeface="Montserrat Light"/>
              </a:rPr>
              <a:t>It has its code committed to a repository. It is delivered to a proper application environment (preview, live, or other project-specific env.)</a:t>
            </a:r>
            <a:endParaRPr sz="1000">
              <a:solidFill>
                <a:srgbClr val="000000"/>
              </a:solidFill>
              <a:latin typeface="Montserrat Light"/>
              <a:ea typeface="Montserrat Light"/>
              <a:cs typeface="Montserrat Light"/>
              <a:sym typeface="Montserrat Light"/>
            </a:endParaRPr>
          </a:p>
          <a:p>
            <a:pPr indent="0" lvl="0" marL="0" rtl="0" algn="l">
              <a:spcBef>
                <a:spcPts val="0"/>
              </a:spcBef>
              <a:spcAft>
                <a:spcPts val="0"/>
              </a:spcAft>
              <a:buNone/>
            </a:pPr>
            <a:r>
              <a:t/>
            </a:r>
            <a:endParaRPr sz="1000">
              <a:solidFill>
                <a:srgbClr val="000000"/>
              </a:solidFill>
              <a:latin typeface="Montserrat Light"/>
              <a:ea typeface="Montserrat Light"/>
              <a:cs typeface="Montserrat Light"/>
              <a:sym typeface="Montserrat Light"/>
            </a:endParaRPr>
          </a:p>
          <a:p>
            <a:pPr indent="0" lvl="0" marL="0" rtl="0" algn="l">
              <a:spcBef>
                <a:spcPts val="0"/>
              </a:spcBef>
              <a:spcAft>
                <a:spcPts val="0"/>
              </a:spcAft>
              <a:buNone/>
            </a:pPr>
            <a:r>
              <a:t/>
            </a:r>
            <a:endParaRPr sz="1000">
              <a:solidFill>
                <a:srgbClr val="000000"/>
              </a:solidFill>
              <a:latin typeface="Montserrat Light"/>
              <a:ea typeface="Montserrat Light"/>
              <a:cs typeface="Montserrat Light"/>
              <a:sym typeface="Montserrat Light"/>
            </a:endParaRPr>
          </a:p>
        </p:txBody>
      </p:sp>
      <p:sp>
        <p:nvSpPr>
          <p:cNvPr id="863" name="Google Shape;863;p114"/>
          <p:cNvSpPr txBox="1"/>
          <p:nvPr/>
        </p:nvSpPr>
        <p:spPr>
          <a:xfrm>
            <a:off x="7418875" y="2223625"/>
            <a:ext cx="1371600" cy="4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a:t>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88"/>
          <p:cNvSpPr txBox="1"/>
          <p:nvPr/>
        </p:nvSpPr>
        <p:spPr>
          <a:xfrm>
            <a:off x="4759650" y="1100351"/>
            <a:ext cx="3448200" cy="16323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pl" sz="1000">
                <a:solidFill>
                  <a:schemeClr val="dk1"/>
                </a:solidFill>
                <a:latin typeface="Montserrat Light"/>
                <a:ea typeface="Montserrat Light"/>
                <a:cs typeface="Montserrat Light"/>
                <a:sym typeface="Montserrat Light"/>
              </a:rPr>
              <a:t>We are a digital product design &amp; development company and your guide on the digital transformation journey.</a:t>
            </a:r>
            <a:endParaRPr sz="1000">
              <a:solidFill>
                <a:schemeClr val="dk1"/>
              </a:solidFill>
              <a:latin typeface="Montserrat Light"/>
              <a:ea typeface="Montserrat Light"/>
              <a:cs typeface="Montserrat Light"/>
              <a:sym typeface="Montserrat Light"/>
            </a:endParaRPr>
          </a:p>
          <a:p>
            <a:pPr indent="0" lvl="0" marL="0" rtl="0" algn="just">
              <a:lnSpc>
                <a:spcPct val="115000"/>
              </a:lnSpc>
              <a:spcBef>
                <a:spcPts val="1600"/>
              </a:spcBef>
              <a:spcAft>
                <a:spcPts val="0"/>
              </a:spcAft>
              <a:buNone/>
            </a:pPr>
            <a:r>
              <a:rPr lang="pl" sz="1000">
                <a:solidFill>
                  <a:schemeClr val="dk1"/>
                </a:solidFill>
                <a:latin typeface="Montserrat Light"/>
                <a:ea typeface="Montserrat Light"/>
                <a:cs typeface="Montserrat Light"/>
                <a:sym typeface="Montserrat Light"/>
              </a:rPr>
              <a:t>Boldare emerged from the successful merger of Chilid, a web design company and XSolve, a software development company, and inherited their 16 years of experience working in global markets.</a:t>
            </a:r>
            <a:endParaRPr sz="1000">
              <a:latin typeface="Montserrat Light"/>
              <a:ea typeface="Montserrat Light"/>
              <a:cs typeface="Montserrat Light"/>
              <a:sym typeface="Montserrat Light"/>
            </a:endParaRPr>
          </a:p>
          <a:p>
            <a:pPr indent="0" lvl="0" marL="0" rtl="0" algn="l">
              <a:lnSpc>
                <a:spcPct val="115000"/>
              </a:lnSpc>
              <a:spcBef>
                <a:spcPts val="1600"/>
              </a:spcBef>
              <a:spcAft>
                <a:spcPts val="1600"/>
              </a:spcAft>
              <a:buNone/>
            </a:pPr>
            <a:r>
              <a:t/>
            </a:r>
            <a:endParaRPr sz="1000">
              <a:latin typeface="Montserrat Light"/>
              <a:ea typeface="Montserrat Light"/>
              <a:cs typeface="Montserrat Light"/>
              <a:sym typeface="Montserrat Light"/>
            </a:endParaRPr>
          </a:p>
        </p:txBody>
      </p:sp>
      <p:sp>
        <p:nvSpPr>
          <p:cNvPr id="455" name="Google Shape;455;p88"/>
          <p:cNvSpPr txBox="1"/>
          <p:nvPr/>
        </p:nvSpPr>
        <p:spPr>
          <a:xfrm>
            <a:off x="4602575" y="3344229"/>
            <a:ext cx="3733200" cy="765300"/>
          </a:xfrm>
          <a:prstGeom prst="rect">
            <a:avLst/>
          </a:prstGeom>
          <a:noFill/>
          <a:ln>
            <a:noFill/>
          </a:ln>
        </p:spPr>
        <p:txBody>
          <a:bodyPr anchorCtr="0" anchor="t" bIns="91425" lIns="91425" spcFirstLastPara="1" rIns="91425" wrap="square" tIns="91425">
            <a:noAutofit/>
          </a:bodyPr>
          <a:lstStyle/>
          <a:p>
            <a:pPr indent="-292100" lvl="0" marL="457200" rtl="0" algn="l">
              <a:lnSpc>
                <a:spcPct val="115000"/>
              </a:lnSpc>
              <a:spcBef>
                <a:spcPts val="0"/>
              </a:spcBef>
              <a:spcAft>
                <a:spcPts val="0"/>
              </a:spcAft>
              <a:buClr>
                <a:srgbClr val="000000"/>
              </a:buClr>
              <a:buSzPts val="1000"/>
              <a:buFont typeface="Montserrat Light"/>
              <a:buChar char="●"/>
            </a:pPr>
            <a:r>
              <a:rPr lang="pl" sz="1000">
                <a:latin typeface="Montserrat Light"/>
                <a:ea typeface="Montserrat Light"/>
                <a:cs typeface="Montserrat Light"/>
                <a:sym typeface="Montserrat Light"/>
              </a:rPr>
              <a:t>Full Cycle Product Development Services (Prototype, MVP, Product-Market Fit, </a:t>
            </a:r>
            <a:endParaRPr sz="1000">
              <a:latin typeface="Montserrat Light"/>
              <a:ea typeface="Montserrat Light"/>
              <a:cs typeface="Montserrat Light"/>
              <a:sym typeface="Montserrat Light"/>
            </a:endParaRPr>
          </a:p>
          <a:p>
            <a:pPr indent="0" lvl="0" marL="457200" rtl="0" algn="l">
              <a:lnSpc>
                <a:spcPct val="115000"/>
              </a:lnSpc>
              <a:spcBef>
                <a:spcPts val="0"/>
              </a:spcBef>
              <a:spcAft>
                <a:spcPts val="0"/>
              </a:spcAft>
              <a:buNone/>
            </a:pPr>
            <a:r>
              <a:rPr lang="pl" sz="1000">
                <a:latin typeface="Montserrat Light"/>
                <a:ea typeface="Montserrat Light"/>
                <a:cs typeface="Montserrat Light"/>
                <a:sym typeface="Montserrat Light"/>
              </a:rPr>
              <a:t>Scaling &amp; Maturity)</a:t>
            </a:r>
            <a:endParaRPr sz="1000">
              <a:latin typeface="Montserrat Light"/>
              <a:ea typeface="Montserrat Light"/>
              <a:cs typeface="Montserrat Light"/>
              <a:sym typeface="Montserrat Light"/>
            </a:endParaRPr>
          </a:p>
          <a:p>
            <a:pPr indent="-292100" lvl="0" marL="457200" rtl="0" algn="l">
              <a:lnSpc>
                <a:spcPct val="115000"/>
              </a:lnSpc>
              <a:spcBef>
                <a:spcPts val="0"/>
              </a:spcBef>
              <a:spcAft>
                <a:spcPts val="0"/>
              </a:spcAft>
              <a:buClr>
                <a:srgbClr val="000000"/>
              </a:buClr>
              <a:buSzPts val="1000"/>
              <a:buFont typeface="Montserrat Light"/>
              <a:buChar char="●"/>
            </a:pPr>
            <a:r>
              <a:rPr lang="pl" sz="1000">
                <a:latin typeface="Montserrat Light"/>
                <a:ea typeface="Montserrat Light"/>
                <a:cs typeface="Montserrat Light"/>
                <a:sym typeface="Montserrat Light"/>
              </a:rPr>
              <a:t>Product Design and Development</a:t>
            </a:r>
            <a:endParaRPr sz="1000">
              <a:latin typeface="Montserrat Light"/>
              <a:ea typeface="Montserrat Light"/>
              <a:cs typeface="Montserrat Light"/>
              <a:sym typeface="Montserrat Light"/>
            </a:endParaRPr>
          </a:p>
          <a:p>
            <a:pPr indent="-292100" lvl="0" marL="457200" rtl="0" algn="l">
              <a:lnSpc>
                <a:spcPct val="115000"/>
              </a:lnSpc>
              <a:spcBef>
                <a:spcPts val="0"/>
              </a:spcBef>
              <a:spcAft>
                <a:spcPts val="0"/>
              </a:spcAft>
              <a:buClr>
                <a:srgbClr val="000000"/>
              </a:buClr>
              <a:buSzPts val="1000"/>
              <a:buFont typeface="Montserrat Light"/>
              <a:buChar char="●"/>
            </a:pPr>
            <a:r>
              <a:rPr lang="pl" sz="1000">
                <a:latin typeface="Montserrat Light"/>
                <a:ea typeface="Montserrat Light"/>
                <a:cs typeface="Montserrat Light"/>
                <a:sym typeface="Montserrat Light"/>
              </a:rPr>
              <a:t>Development Teams</a:t>
            </a:r>
            <a:endParaRPr sz="1000">
              <a:latin typeface="Montserrat Light"/>
              <a:ea typeface="Montserrat Light"/>
              <a:cs typeface="Montserrat Light"/>
              <a:sym typeface="Montserrat Light"/>
            </a:endParaRPr>
          </a:p>
          <a:p>
            <a:pPr indent="-292100" lvl="0" marL="457200" rtl="0" algn="l">
              <a:lnSpc>
                <a:spcPct val="115000"/>
              </a:lnSpc>
              <a:spcBef>
                <a:spcPts val="0"/>
              </a:spcBef>
              <a:spcAft>
                <a:spcPts val="0"/>
              </a:spcAft>
              <a:buClr>
                <a:srgbClr val="000000"/>
              </a:buClr>
              <a:buSzPts val="1000"/>
              <a:buFont typeface="Montserrat Light"/>
              <a:buChar char="●"/>
            </a:pPr>
            <a:r>
              <a:rPr lang="pl" sz="1000">
                <a:latin typeface="Montserrat Light"/>
                <a:ea typeface="Montserrat Light"/>
                <a:cs typeface="Montserrat Light"/>
                <a:sym typeface="Montserrat Light"/>
              </a:rPr>
              <a:t>Machine Learning Services</a:t>
            </a:r>
            <a:endParaRPr sz="1000">
              <a:latin typeface="Montserrat Light"/>
              <a:ea typeface="Montserrat Light"/>
              <a:cs typeface="Montserrat Light"/>
              <a:sym typeface="Montserrat Light"/>
            </a:endParaRPr>
          </a:p>
          <a:p>
            <a:pPr indent="-292100" lvl="0" marL="457200" rtl="0" algn="l">
              <a:lnSpc>
                <a:spcPct val="115000"/>
              </a:lnSpc>
              <a:spcBef>
                <a:spcPts val="0"/>
              </a:spcBef>
              <a:spcAft>
                <a:spcPts val="0"/>
              </a:spcAft>
              <a:buClr>
                <a:srgbClr val="000000"/>
              </a:buClr>
              <a:buSzPts val="1000"/>
              <a:buFont typeface="Montserrat Light"/>
              <a:buChar char="●"/>
            </a:pPr>
            <a:r>
              <a:rPr lang="pl" sz="1000">
                <a:latin typeface="Montserrat Light"/>
                <a:ea typeface="Montserrat Light"/>
                <a:cs typeface="Montserrat Light"/>
                <a:sym typeface="Montserrat Light"/>
              </a:rPr>
              <a:t>Digital Transformation Services</a:t>
            </a:r>
            <a:endParaRPr sz="1000">
              <a:latin typeface="Montserrat Light"/>
              <a:ea typeface="Montserrat Light"/>
              <a:cs typeface="Montserrat Light"/>
              <a:sym typeface="Montserrat Light"/>
            </a:endParaRPr>
          </a:p>
          <a:p>
            <a:pPr indent="0" lvl="0" marL="457200" rtl="0" algn="l">
              <a:lnSpc>
                <a:spcPct val="115000"/>
              </a:lnSpc>
              <a:spcBef>
                <a:spcPts val="0"/>
              </a:spcBef>
              <a:spcAft>
                <a:spcPts val="0"/>
              </a:spcAft>
              <a:buNone/>
            </a:pPr>
            <a:r>
              <a:t/>
            </a:r>
            <a:endParaRPr sz="1000">
              <a:latin typeface="Montserrat Light"/>
              <a:ea typeface="Montserrat Light"/>
              <a:cs typeface="Montserrat Light"/>
              <a:sym typeface="Montserrat Light"/>
            </a:endParaRPr>
          </a:p>
          <a:p>
            <a:pPr indent="0" lvl="0" marL="0" rtl="0" algn="l">
              <a:lnSpc>
                <a:spcPct val="115000"/>
              </a:lnSpc>
              <a:spcBef>
                <a:spcPts val="0"/>
              </a:spcBef>
              <a:spcAft>
                <a:spcPts val="0"/>
              </a:spcAft>
              <a:buNone/>
            </a:pPr>
            <a:r>
              <a:t/>
            </a:r>
            <a:endParaRPr sz="1000">
              <a:latin typeface="Montserrat Light"/>
              <a:ea typeface="Montserrat Light"/>
              <a:cs typeface="Montserrat Light"/>
              <a:sym typeface="Montserrat Light"/>
            </a:endParaRPr>
          </a:p>
          <a:p>
            <a:pPr indent="0" lvl="0" marL="0" rtl="0" algn="l">
              <a:lnSpc>
                <a:spcPct val="115000"/>
              </a:lnSpc>
              <a:spcBef>
                <a:spcPts val="1600"/>
              </a:spcBef>
              <a:spcAft>
                <a:spcPts val="1600"/>
              </a:spcAft>
              <a:buNone/>
            </a:pPr>
            <a:r>
              <a:t/>
            </a:r>
            <a:endParaRPr sz="1000">
              <a:latin typeface="Montserrat Light"/>
              <a:ea typeface="Montserrat Light"/>
              <a:cs typeface="Montserrat Light"/>
              <a:sym typeface="Montserrat Light"/>
            </a:endParaRPr>
          </a:p>
        </p:txBody>
      </p:sp>
      <p:sp>
        <p:nvSpPr>
          <p:cNvPr id="456" name="Google Shape;456;p88"/>
          <p:cNvSpPr txBox="1"/>
          <p:nvPr/>
        </p:nvSpPr>
        <p:spPr>
          <a:xfrm>
            <a:off x="4747100" y="3036125"/>
            <a:ext cx="2521200" cy="308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pl">
                <a:solidFill>
                  <a:srgbClr val="A9B8D8"/>
                </a:solidFill>
                <a:latin typeface="Montserrat"/>
                <a:ea typeface="Montserrat"/>
                <a:cs typeface="Montserrat"/>
                <a:sym typeface="Montserrat"/>
              </a:rPr>
              <a:t>01.b What are we doing?</a:t>
            </a:r>
            <a:endParaRPr b="1">
              <a:solidFill>
                <a:srgbClr val="A9B8D8"/>
              </a:solidFill>
              <a:latin typeface="Montserrat"/>
              <a:ea typeface="Montserrat"/>
              <a:cs typeface="Montserrat"/>
              <a:sym typeface="Montserrat"/>
            </a:endParaRPr>
          </a:p>
        </p:txBody>
      </p:sp>
      <p:sp>
        <p:nvSpPr>
          <p:cNvPr id="457" name="Google Shape;457;p88"/>
          <p:cNvSpPr txBox="1"/>
          <p:nvPr/>
        </p:nvSpPr>
        <p:spPr>
          <a:xfrm>
            <a:off x="4747100" y="799024"/>
            <a:ext cx="2747700" cy="301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pl">
                <a:solidFill>
                  <a:srgbClr val="A9B8D8"/>
                </a:solidFill>
                <a:latin typeface="Montserrat"/>
                <a:ea typeface="Montserrat"/>
                <a:cs typeface="Montserrat"/>
                <a:sym typeface="Montserrat"/>
              </a:rPr>
              <a:t>01.a Who are we?</a:t>
            </a:r>
            <a:endParaRPr b="1">
              <a:solidFill>
                <a:srgbClr val="A9B8D8"/>
              </a:solidFill>
              <a:latin typeface="Montserrat"/>
              <a:ea typeface="Montserrat"/>
              <a:cs typeface="Montserrat"/>
              <a:sym typeface="Montserrat"/>
            </a:endParaRPr>
          </a:p>
        </p:txBody>
      </p:sp>
      <p:sp>
        <p:nvSpPr>
          <p:cNvPr id="458" name="Google Shape;458;p88"/>
          <p:cNvSpPr txBox="1"/>
          <p:nvPr>
            <p:ph idx="12" type="sldNum"/>
          </p:nvPr>
        </p:nvSpPr>
        <p:spPr>
          <a:xfrm>
            <a:off x="8472458" y="47203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l"/>
              <a:t>‹#›</a:t>
            </a:fld>
            <a:endParaRPr/>
          </a:p>
        </p:txBody>
      </p:sp>
      <p:pic>
        <p:nvPicPr>
          <p:cNvPr id="459" name="Google Shape;459;p88"/>
          <p:cNvPicPr preferRelativeResize="0"/>
          <p:nvPr/>
        </p:nvPicPr>
        <p:blipFill>
          <a:blip r:embed="rId3">
            <a:alphaModFix/>
          </a:blip>
          <a:stretch>
            <a:fillRect/>
          </a:stretch>
        </p:blipFill>
        <p:spPr>
          <a:xfrm>
            <a:off x="465176" y="2446800"/>
            <a:ext cx="3631499" cy="2243226"/>
          </a:xfrm>
          <a:prstGeom prst="rect">
            <a:avLst/>
          </a:prstGeom>
          <a:noFill/>
          <a:ln>
            <a:noFill/>
          </a:ln>
        </p:spPr>
      </p:pic>
      <p:sp>
        <p:nvSpPr>
          <p:cNvPr id="460" name="Google Shape;460;p88"/>
          <p:cNvSpPr txBox="1"/>
          <p:nvPr/>
        </p:nvSpPr>
        <p:spPr>
          <a:xfrm>
            <a:off x="1950025" y="4344325"/>
            <a:ext cx="6585600" cy="54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l" sz="2000">
                <a:solidFill>
                  <a:schemeClr val="hlink"/>
                </a:solidFill>
                <a:highlight>
                  <a:srgbClr val="EE6268"/>
                </a:highlight>
                <a:uFill>
                  <a:noFill/>
                </a:uFill>
                <a:latin typeface="Montserrat"/>
                <a:ea typeface="Montserrat"/>
                <a:cs typeface="Montserrat"/>
                <a:sym typeface="Montserrat"/>
                <a:hlinkClick r:id="rId4"/>
              </a:rPr>
              <a:t> </a:t>
            </a:r>
            <a:r>
              <a:rPr b="1" lang="pl" sz="2000">
                <a:solidFill>
                  <a:schemeClr val="lt1"/>
                </a:solidFill>
                <a:highlight>
                  <a:srgbClr val="EE6268"/>
                </a:highlight>
                <a:uFill>
                  <a:noFill/>
                </a:uFill>
                <a:latin typeface="Montserrat"/>
                <a:ea typeface="Montserrat"/>
                <a:cs typeface="Montserrat"/>
                <a:sym typeface="Montserrat"/>
                <a:hlinkClick r:id="rId5">
                  <a:extLst>
                    <a:ext uri="{A12FA001-AC4F-418D-AE19-62706E023703}">
                      <ahyp:hlinkClr val="tx"/>
                    </a:ext>
                  </a:extLst>
                </a:hlinkClick>
              </a:rPr>
              <a:t>Read our story!</a:t>
            </a:r>
            <a:r>
              <a:rPr b="1" lang="pl" sz="2000">
                <a:solidFill>
                  <a:srgbClr val="EE6268"/>
                </a:solidFill>
                <a:highlight>
                  <a:srgbClr val="EE6268"/>
                </a:highlight>
                <a:uFill>
                  <a:noFill/>
                </a:uFill>
                <a:latin typeface="Montserrat"/>
                <a:ea typeface="Montserrat"/>
                <a:cs typeface="Montserrat"/>
                <a:sym typeface="Montserrat"/>
                <a:hlinkClick r:id="rId6">
                  <a:extLst>
                    <a:ext uri="{A12FA001-AC4F-418D-AE19-62706E023703}">
                      <ahyp:hlinkClr val="tx"/>
                    </a:ext>
                  </a:extLst>
                </a:hlinkClick>
              </a:rPr>
              <a:t>..</a:t>
            </a:r>
            <a:r>
              <a:rPr b="1" lang="pl" sz="2000">
                <a:solidFill>
                  <a:schemeClr val="hlink"/>
                </a:solidFill>
                <a:highlight>
                  <a:srgbClr val="F1D624"/>
                </a:highlight>
                <a:uFill>
                  <a:noFill/>
                </a:uFill>
                <a:latin typeface="Montserrat"/>
                <a:ea typeface="Montserrat"/>
                <a:cs typeface="Montserrat"/>
                <a:sym typeface="Montserrat"/>
                <a:hlinkClick r:id="rId7"/>
              </a:rPr>
              <a:t> </a:t>
            </a:r>
            <a:endParaRPr b="1" sz="2000">
              <a:solidFill>
                <a:srgbClr val="6652E4"/>
              </a:solidFill>
              <a:highlight>
                <a:srgbClr val="F1D624"/>
              </a:highlight>
              <a:latin typeface="Montserrat"/>
              <a:ea typeface="Montserrat"/>
              <a:cs typeface="Montserrat"/>
              <a:sym typeface="Montserrat"/>
            </a:endParaRPr>
          </a:p>
        </p:txBody>
      </p:sp>
      <p:pic>
        <p:nvPicPr>
          <p:cNvPr id="461" name="Google Shape;461;p88">
            <a:hlinkClick r:id="rId8"/>
          </p:cNvPr>
          <p:cNvPicPr preferRelativeResize="0"/>
          <p:nvPr/>
        </p:nvPicPr>
        <p:blipFill>
          <a:blip r:embed="rId9">
            <a:alphaModFix/>
          </a:blip>
          <a:stretch>
            <a:fillRect/>
          </a:stretch>
        </p:blipFill>
        <p:spPr>
          <a:xfrm>
            <a:off x="4112525" y="4557375"/>
            <a:ext cx="339725" cy="430550"/>
          </a:xfrm>
          <a:prstGeom prst="rect">
            <a:avLst/>
          </a:prstGeom>
          <a:noFill/>
          <a:ln>
            <a:noFill/>
          </a:ln>
        </p:spPr>
      </p:pic>
      <p:sp>
        <p:nvSpPr>
          <p:cNvPr id="462" name="Google Shape;462;p88"/>
          <p:cNvSpPr txBox="1"/>
          <p:nvPr/>
        </p:nvSpPr>
        <p:spPr>
          <a:xfrm>
            <a:off x="1061400" y="721175"/>
            <a:ext cx="2216400" cy="181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9600">
                <a:solidFill>
                  <a:srgbClr val="E4EEF3"/>
                </a:solidFill>
                <a:latin typeface="Montserrat Black"/>
                <a:ea typeface="Montserrat Black"/>
                <a:cs typeface="Montserrat Black"/>
                <a:sym typeface="Montserrat Black"/>
              </a:rPr>
              <a:t>01.</a:t>
            </a:r>
            <a:endParaRPr sz="9600">
              <a:solidFill>
                <a:srgbClr val="E4EEF3"/>
              </a:solidFill>
              <a:latin typeface="Montserrat Black"/>
              <a:ea typeface="Montserrat Black"/>
              <a:cs typeface="Montserrat Black"/>
              <a:sym typeface="Montserrat Black"/>
            </a:endParaRPr>
          </a:p>
        </p:txBody>
      </p:sp>
      <p:sp>
        <p:nvSpPr>
          <p:cNvPr id="463" name="Google Shape;463;p88"/>
          <p:cNvSpPr txBox="1"/>
          <p:nvPr/>
        </p:nvSpPr>
        <p:spPr>
          <a:xfrm>
            <a:off x="1061400" y="721175"/>
            <a:ext cx="3246600" cy="6510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pl" sz="3200">
                <a:solidFill>
                  <a:srgbClr val="242424"/>
                </a:solidFill>
                <a:latin typeface="Montserrat Black"/>
                <a:ea typeface="Montserrat Black"/>
                <a:cs typeface="Montserrat Black"/>
                <a:sym typeface="Montserrat Black"/>
              </a:rPr>
              <a:t>About Us</a:t>
            </a:r>
            <a:endParaRPr sz="3200">
              <a:solidFill>
                <a:srgbClr val="6652E4"/>
              </a:solidFill>
              <a:latin typeface="Montserrat Black"/>
              <a:ea typeface="Montserrat Black"/>
              <a:cs typeface="Montserrat Black"/>
              <a:sym typeface="Montserrat Black"/>
            </a:endParaRPr>
          </a:p>
        </p:txBody>
      </p:sp>
      <p:sp>
        <p:nvSpPr>
          <p:cNvPr id="464" name="Google Shape;464;p88"/>
          <p:cNvSpPr/>
          <p:nvPr/>
        </p:nvSpPr>
        <p:spPr>
          <a:xfrm>
            <a:off x="1203350" y="1425875"/>
            <a:ext cx="551400" cy="70200"/>
          </a:xfrm>
          <a:prstGeom prst="rect">
            <a:avLst/>
          </a:prstGeom>
          <a:solidFill>
            <a:srgbClr val="6652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sp>
        <p:nvSpPr>
          <p:cNvPr id="868" name="Google Shape;868;p115"/>
          <p:cNvSpPr txBox="1"/>
          <p:nvPr>
            <p:ph idx="12" type="sldNum"/>
          </p:nvPr>
        </p:nvSpPr>
        <p:spPr>
          <a:xfrm>
            <a:off x="8472458" y="47203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l"/>
              <a:t>‹#›</a:t>
            </a:fld>
            <a:endParaRPr/>
          </a:p>
        </p:txBody>
      </p:sp>
      <p:sp>
        <p:nvSpPr>
          <p:cNvPr id="869" name="Google Shape;869;p115"/>
          <p:cNvSpPr txBox="1"/>
          <p:nvPr/>
        </p:nvSpPr>
        <p:spPr>
          <a:xfrm>
            <a:off x="4759650" y="1024150"/>
            <a:ext cx="3917100" cy="1230900"/>
          </a:xfrm>
          <a:prstGeom prst="rect">
            <a:avLst/>
          </a:prstGeom>
          <a:noFill/>
          <a:ln>
            <a:noFill/>
          </a:ln>
        </p:spPr>
        <p:txBody>
          <a:bodyPr anchorCtr="0" anchor="t" bIns="91425" lIns="91425" spcFirstLastPara="1" rIns="91425" wrap="square" tIns="91425">
            <a:noAutofit/>
          </a:bodyPr>
          <a:lstStyle/>
          <a:p>
            <a:pPr indent="457200" lvl="0" marL="0" rtl="0" algn="just">
              <a:lnSpc>
                <a:spcPct val="115000"/>
              </a:lnSpc>
              <a:spcBef>
                <a:spcPts val="0"/>
              </a:spcBef>
              <a:spcAft>
                <a:spcPts val="0"/>
              </a:spcAft>
              <a:buNone/>
            </a:pPr>
            <a:r>
              <a:rPr lang="pl" sz="1000">
                <a:solidFill>
                  <a:srgbClr val="000000"/>
                </a:solidFill>
                <a:latin typeface="Montserrat Light"/>
                <a:ea typeface="Montserrat Light"/>
                <a:cs typeface="Montserrat Light"/>
                <a:sym typeface="Montserrat Light"/>
              </a:rPr>
              <a:t>We have a code review process, which mandates every piece of code be reviewed and approved by at least one another experienced software developer. This, combined with continuous integration, automated tests and other practices ensures the high quality of our code and helps us to keep good programming practices in our software. This procedure is one of the most important processes we practice and we give it a lot of attention.</a:t>
            </a:r>
            <a:endParaRPr sz="1000">
              <a:solidFill>
                <a:srgbClr val="000000"/>
              </a:solidFill>
              <a:latin typeface="Montserrat Light"/>
              <a:ea typeface="Montserrat Light"/>
              <a:cs typeface="Montserrat Light"/>
              <a:sym typeface="Montserrat Light"/>
            </a:endParaRPr>
          </a:p>
          <a:p>
            <a:pPr indent="457200" lvl="0" marL="0" rtl="0" algn="l">
              <a:lnSpc>
                <a:spcPct val="115000"/>
              </a:lnSpc>
              <a:spcBef>
                <a:spcPts val="0"/>
              </a:spcBef>
              <a:spcAft>
                <a:spcPts val="0"/>
              </a:spcAft>
              <a:buNone/>
            </a:pPr>
            <a:r>
              <a:t/>
            </a:r>
            <a:endParaRPr sz="1000">
              <a:solidFill>
                <a:srgbClr val="000000"/>
              </a:solidFill>
              <a:latin typeface="Montserrat Light"/>
              <a:ea typeface="Montserrat Light"/>
              <a:cs typeface="Montserrat Light"/>
              <a:sym typeface="Montserrat Light"/>
            </a:endParaRPr>
          </a:p>
        </p:txBody>
      </p:sp>
      <p:sp>
        <p:nvSpPr>
          <p:cNvPr id="870" name="Google Shape;870;p115"/>
          <p:cNvSpPr txBox="1"/>
          <p:nvPr/>
        </p:nvSpPr>
        <p:spPr>
          <a:xfrm>
            <a:off x="4747100" y="722825"/>
            <a:ext cx="3516000" cy="301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pl">
                <a:solidFill>
                  <a:srgbClr val="94CBE9"/>
                </a:solidFill>
                <a:highlight>
                  <a:srgbClr val="333333"/>
                </a:highlight>
                <a:latin typeface="Montserrat"/>
                <a:ea typeface="Montserrat"/>
                <a:cs typeface="Montserrat"/>
                <a:sym typeface="Montserrat"/>
              </a:rPr>
              <a:t>05.c Peer Coder Review</a:t>
            </a:r>
            <a:endParaRPr b="1">
              <a:solidFill>
                <a:srgbClr val="94CBE9"/>
              </a:solidFill>
              <a:highlight>
                <a:srgbClr val="333333"/>
              </a:highlight>
              <a:latin typeface="Montserrat"/>
              <a:ea typeface="Montserrat"/>
              <a:cs typeface="Montserrat"/>
              <a:sym typeface="Montserrat"/>
            </a:endParaRPr>
          </a:p>
        </p:txBody>
      </p:sp>
      <p:sp>
        <p:nvSpPr>
          <p:cNvPr id="871" name="Google Shape;871;p115"/>
          <p:cNvSpPr txBox="1"/>
          <p:nvPr/>
        </p:nvSpPr>
        <p:spPr>
          <a:xfrm>
            <a:off x="4759650" y="2902250"/>
            <a:ext cx="3917100" cy="1590600"/>
          </a:xfrm>
          <a:prstGeom prst="rect">
            <a:avLst/>
          </a:prstGeom>
          <a:noFill/>
          <a:ln>
            <a:noFill/>
          </a:ln>
        </p:spPr>
        <p:txBody>
          <a:bodyPr anchorCtr="0" anchor="t" bIns="91425" lIns="91425" spcFirstLastPara="1" rIns="91425" wrap="square" tIns="91425">
            <a:noAutofit/>
          </a:bodyPr>
          <a:lstStyle/>
          <a:p>
            <a:pPr indent="457200" lvl="0" marL="0" rtl="0" algn="just">
              <a:lnSpc>
                <a:spcPct val="115000"/>
              </a:lnSpc>
              <a:spcBef>
                <a:spcPts val="0"/>
              </a:spcBef>
              <a:spcAft>
                <a:spcPts val="0"/>
              </a:spcAft>
              <a:buNone/>
            </a:pPr>
            <a:r>
              <a:rPr lang="pl" sz="1000">
                <a:solidFill>
                  <a:srgbClr val="000000"/>
                </a:solidFill>
                <a:latin typeface="Montserrat Light"/>
                <a:ea typeface="Montserrat Light"/>
                <a:cs typeface="Montserrat Light"/>
                <a:sym typeface="Montserrat Light"/>
              </a:rPr>
              <a:t>We regularly check our code with automated tools to measure the crucial indicators of well-designed code: cyclomatic complexity, repeated code, test coverage, etc. We use tools like Sonar, Jenkins, Travis CI and our proprietary extensions. With these outcomes we aim to improve our results by comparing data from reports and alleviating bottlenecks. Working with these tools allows us to achieve outstanding code coverage results.</a:t>
            </a:r>
            <a:endParaRPr sz="1000">
              <a:solidFill>
                <a:srgbClr val="000000"/>
              </a:solidFill>
              <a:latin typeface="Montserrat Light"/>
              <a:ea typeface="Montserrat Light"/>
              <a:cs typeface="Montserrat Light"/>
              <a:sym typeface="Montserrat Light"/>
            </a:endParaRPr>
          </a:p>
          <a:p>
            <a:pPr indent="457200" lvl="0" marL="0" rtl="0" algn="just">
              <a:lnSpc>
                <a:spcPct val="115000"/>
              </a:lnSpc>
              <a:spcBef>
                <a:spcPts val="0"/>
              </a:spcBef>
              <a:spcAft>
                <a:spcPts val="0"/>
              </a:spcAft>
              <a:buNone/>
            </a:pPr>
            <a:r>
              <a:t/>
            </a:r>
            <a:endParaRPr sz="1000">
              <a:solidFill>
                <a:srgbClr val="000000"/>
              </a:solidFill>
              <a:latin typeface="Montserrat Light"/>
              <a:ea typeface="Montserrat Light"/>
              <a:cs typeface="Montserrat Light"/>
              <a:sym typeface="Montserrat Light"/>
            </a:endParaRPr>
          </a:p>
          <a:p>
            <a:pPr indent="457200" lvl="0" marL="0" rtl="0" algn="l">
              <a:lnSpc>
                <a:spcPct val="115000"/>
              </a:lnSpc>
              <a:spcBef>
                <a:spcPts val="0"/>
              </a:spcBef>
              <a:spcAft>
                <a:spcPts val="0"/>
              </a:spcAft>
              <a:buNone/>
            </a:pPr>
            <a:r>
              <a:t/>
            </a:r>
            <a:endParaRPr sz="1000">
              <a:solidFill>
                <a:srgbClr val="000000"/>
              </a:solidFill>
              <a:latin typeface="Montserrat Light"/>
              <a:ea typeface="Montserrat Light"/>
              <a:cs typeface="Montserrat Light"/>
              <a:sym typeface="Montserrat Light"/>
            </a:endParaRPr>
          </a:p>
          <a:p>
            <a:pPr indent="0" lvl="0" marL="0" rtl="0" algn="l">
              <a:lnSpc>
                <a:spcPct val="115000"/>
              </a:lnSpc>
              <a:spcBef>
                <a:spcPts val="0"/>
              </a:spcBef>
              <a:spcAft>
                <a:spcPts val="0"/>
              </a:spcAft>
              <a:buNone/>
            </a:pPr>
            <a:r>
              <a:t/>
            </a:r>
            <a:endParaRPr sz="1000">
              <a:solidFill>
                <a:srgbClr val="000000"/>
              </a:solidFill>
              <a:latin typeface="Montserrat Light"/>
              <a:ea typeface="Montserrat Light"/>
              <a:cs typeface="Montserrat Light"/>
              <a:sym typeface="Montserrat Light"/>
            </a:endParaRPr>
          </a:p>
        </p:txBody>
      </p:sp>
      <p:sp>
        <p:nvSpPr>
          <p:cNvPr id="872" name="Google Shape;872;p115"/>
          <p:cNvSpPr txBox="1"/>
          <p:nvPr/>
        </p:nvSpPr>
        <p:spPr>
          <a:xfrm>
            <a:off x="4747100" y="2600925"/>
            <a:ext cx="3516000" cy="301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pl">
                <a:solidFill>
                  <a:srgbClr val="94CBE9"/>
                </a:solidFill>
                <a:highlight>
                  <a:srgbClr val="333333"/>
                </a:highlight>
                <a:latin typeface="Montserrat"/>
                <a:ea typeface="Montserrat"/>
                <a:cs typeface="Montserrat"/>
                <a:sym typeface="Montserrat"/>
              </a:rPr>
              <a:t>05.d Code Metrics</a:t>
            </a:r>
            <a:endParaRPr b="1">
              <a:solidFill>
                <a:srgbClr val="94CBE9"/>
              </a:solidFill>
              <a:highlight>
                <a:srgbClr val="333333"/>
              </a:highlight>
              <a:latin typeface="Montserrat"/>
              <a:ea typeface="Montserrat"/>
              <a:cs typeface="Montserrat"/>
              <a:sym typeface="Montserrat"/>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6" name="Shape 876"/>
        <p:cNvGrpSpPr/>
        <p:nvPr/>
      </p:nvGrpSpPr>
      <p:grpSpPr>
        <a:xfrm>
          <a:off x="0" y="0"/>
          <a:ext cx="0" cy="0"/>
          <a:chOff x="0" y="0"/>
          <a:chExt cx="0" cy="0"/>
        </a:xfrm>
      </p:grpSpPr>
      <p:sp>
        <p:nvSpPr>
          <p:cNvPr id="877" name="Google Shape;877;p116"/>
          <p:cNvSpPr txBox="1"/>
          <p:nvPr>
            <p:ph idx="12" type="sldNum"/>
          </p:nvPr>
        </p:nvSpPr>
        <p:spPr>
          <a:xfrm>
            <a:off x="8472458" y="47203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l"/>
              <a:t>‹#›</a:t>
            </a:fld>
            <a:endParaRPr/>
          </a:p>
        </p:txBody>
      </p:sp>
      <p:sp>
        <p:nvSpPr>
          <p:cNvPr id="878" name="Google Shape;878;p116"/>
          <p:cNvSpPr txBox="1"/>
          <p:nvPr/>
        </p:nvSpPr>
        <p:spPr>
          <a:xfrm>
            <a:off x="4302450" y="871750"/>
            <a:ext cx="4399800" cy="3790800"/>
          </a:xfrm>
          <a:prstGeom prst="rect">
            <a:avLst/>
          </a:prstGeom>
          <a:noFill/>
          <a:ln>
            <a:noFill/>
          </a:ln>
        </p:spPr>
        <p:txBody>
          <a:bodyPr anchorCtr="0" anchor="t" bIns="91425" lIns="91425" spcFirstLastPara="1" rIns="91425" wrap="square" tIns="91425">
            <a:noAutofit/>
          </a:bodyPr>
          <a:lstStyle/>
          <a:p>
            <a:pPr indent="457200" lvl="0" marL="0" rtl="0" algn="just">
              <a:lnSpc>
                <a:spcPct val="115000"/>
              </a:lnSpc>
              <a:spcBef>
                <a:spcPts val="0"/>
              </a:spcBef>
              <a:spcAft>
                <a:spcPts val="0"/>
              </a:spcAft>
              <a:buNone/>
            </a:pPr>
            <a:r>
              <a:rPr lang="pl" sz="1000">
                <a:solidFill>
                  <a:srgbClr val="000000"/>
                </a:solidFill>
                <a:latin typeface="Montserrat Light"/>
                <a:ea typeface="Montserrat Light"/>
                <a:cs typeface="Montserrat Light"/>
                <a:sym typeface="Montserrat Light"/>
              </a:rPr>
              <a:t>Most of our teams contain a Quality Assurance Engineer (QAE), who supports the team with test automation, delivery, and maintaining and executing end-to-end regression tests. In many cases, it is crucial for the team to have such support to maintain the best quality and stability of the product over time.</a:t>
            </a:r>
            <a:endParaRPr sz="1000">
              <a:solidFill>
                <a:srgbClr val="000000"/>
              </a:solidFill>
              <a:latin typeface="Montserrat Light"/>
              <a:ea typeface="Montserrat Light"/>
              <a:cs typeface="Montserrat Light"/>
              <a:sym typeface="Montserrat Light"/>
            </a:endParaRPr>
          </a:p>
          <a:p>
            <a:pPr indent="0" lvl="0" marL="0" rtl="0" algn="just">
              <a:lnSpc>
                <a:spcPct val="115000"/>
              </a:lnSpc>
              <a:spcBef>
                <a:spcPts val="0"/>
              </a:spcBef>
              <a:spcAft>
                <a:spcPts val="0"/>
              </a:spcAft>
              <a:buNone/>
            </a:pPr>
            <a:r>
              <a:rPr lang="pl" sz="1000">
                <a:solidFill>
                  <a:srgbClr val="000000"/>
                </a:solidFill>
                <a:latin typeface="Montserrat Light"/>
                <a:ea typeface="Montserrat Light"/>
                <a:cs typeface="Montserrat Light"/>
                <a:sym typeface="Montserrat Light"/>
              </a:rPr>
              <a:t>In our work, we obey the following techniques and tools:</a:t>
            </a:r>
            <a:endParaRPr sz="1000">
              <a:solidFill>
                <a:srgbClr val="000000"/>
              </a:solidFill>
              <a:latin typeface="Montserrat Light"/>
              <a:ea typeface="Montserrat Light"/>
              <a:cs typeface="Montserrat Light"/>
              <a:sym typeface="Montserrat Light"/>
            </a:endParaRPr>
          </a:p>
          <a:p>
            <a:pPr indent="-298450" lvl="0" marL="457200" rtl="0" algn="just">
              <a:lnSpc>
                <a:spcPct val="115000"/>
              </a:lnSpc>
              <a:spcBef>
                <a:spcPts val="0"/>
              </a:spcBef>
              <a:spcAft>
                <a:spcPts val="0"/>
              </a:spcAft>
              <a:buClr>
                <a:srgbClr val="000000"/>
              </a:buClr>
              <a:buSzPts val="1100"/>
              <a:buFont typeface="Montserrat"/>
              <a:buChar char="●"/>
            </a:pPr>
            <a:r>
              <a:rPr lang="pl" sz="1000">
                <a:solidFill>
                  <a:srgbClr val="000000"/>
                </a:solidFill>
                <a:latin typeface="Montserrat Light"/>
                <a:ea typeface="Montserrat Light"/>
                <a:cs typeface="Montserrat Light"/>
                <a:sym typeface="Montserrat Light"/>
              </a:rPr>
              <a:t>Behavior</a:t>
            </a:r>
            <a:r>
              <a:rPr lang="pl" sz="1000">
                <a:latin typeface="Montserrat Light"/>
                <a:ea typeface="Montserrat Light"/>
                <a:cs typeface="Montserrat Light"/>
                <a:sym typeface="Montserrat Light"/>
              </a:rPr>
              <a:t>-</a:t>
            </a:r>
            <a:r>
              <a:rPr lang="pl" sz="1000">
                <a:solidFill>
                  <a:srgbClr val="000000"/>
                </a:solidFill>
                <a:latin typeface="Montserrat Light"/>
                <a:ea typeface="Montserrat Light"/>
                <a:cs typeface="Montserrat Light"/>
                <a:sym typeface="Montserrat Light"/>
              </a:rPr>
              <a:t>Driven Development (BDD) approach to clearly translate business language into working code. We write acceptance scenarios using Gherkin notation, so </a:t>
            </a:r>
            <a:r>
              <a:rPr lang="pl" sz="1000">
                <a:latin typeface="Montserrat Light"/>
                <a:ea typeface="Montserrat Light"/>
                <a:cs typeface="Montserrat Light"/>
                <a:sym typeface="Montserrat Light"/>
              </a:rPr>
              <a:t>they are </a:t>
            </a:r>
            <a:r>
              <a:rPr lang="pl" sz="1000">
                <a:solidFill>
                  <a:srgbClr val="000000"/>
                </a:solidFill>
                <a:latin typeface="Montserrat Light"/>
                <a:ea typeface="Montserrat Light"/>
                <a:cs typeface="Montserrat Light"/>
                <a:sym typeface="Montserrat Light"/>
              </a:rPr>
              <a:t>clearly understandable, both </a:t>
            </a:r>
            <a:r>
              <a:rPr lang="pl" sz="1000">
                <a:latin typeface="Montserrat Light"/>
                <a:ea typeface="Montserrat Light"/>
                <a:cs typeface="Montserrat Light"/>
                <a:sym typeface="Montserrat Light"/>
              </a:rPr>
              <a:t>by </a:t>
            </a:r>
            <a:r>
              <a:rPr lang="pl" sz="1000">
                <a:solidFill>
                  <a:srgbClr val="000000"/>
                </a:solidFill>
                <a:latin typeface="Montserrat Light"/>
                <a:ea typeface="Montserrat Light"/>
                <a:cs typeface="Montserrat Light"/>
                <a:sym typeface="Montserrat Light"/>
              </a:rPr>
              <a:t>engineers and </a:t>
            </a:r>
            <a:r>
              <a:rPr lang="pl" sz="1000">
                <a:latin typeface="Montserrat Light"/>
                <a:ea typeface="Montserrat Light"/>
                <a:cs typeface="Montserrat Light"/>
                <a:sym typeface="Montserrat Light"/>
              </a:rPr>
              <a:t>the </a:t>
            </a:r>
            <a:r>
              <a:rPr lang="pl" sz="1000">
                <a:solidFill>
                  <a:srgbClr val="000000"/>
                </a:solidFill>
                <a:latin typeface="Montserrat Light"/>
                <a:ea typeface="Montserrat Light"/>
                <a:cs typeface="Montserrat Light"/>
                <a:sym typeface="Montserrat Light"/>
              </a:rPr>
              <a:t>business - this way of preparing scenarios increases our transparency</a:t>
            </a:r>
            <a:r>
              <a:rPr lang="pl" sz="1000">
                <a:latin typeface="Montserrat Light"/>
                <a:ea typeface="Montserrat Light"/>
                <a:cs typeface="Montserrat Light"/>
                <a:sym typeface="Montserrat Light"/>
              </a:rPr>
              <a:t>.</a:t>
            </a:r>
            <a:endParaRPr sz="1000">
              <a:solidFill>
                <a:srgbClr val="000000"/>
              </a:solidFill>
              <a:latin typeface="Montserrat Light"/>
              <a:ea typeface="Montserrat Light"/>
              <a:cs typeface="Montserrat Light"/>
              <a:sym typeface="Montserrat Light"/>
            </a:endParaRPr>
          </a:p>
          <a:p>
            <a:pPr indent="-298450" lvl="0" marL="457200" rtl="0" algn="just">
              <a:lnSpc>
                <a:spcPct val="115000"/>
              </a:lnSpc>
              <a:spcBef>
                <a:spcPts val="0"/>
              </a:spcBef>
              <a:spcAft>
                <a:spcPts val="0"/>
              </a:spcAft>
              <a:buClr>
                <a:srgbClr val="000000"/>
              </a:buClr>
              <a:buSzPts val="1100"/>
              <a:buFont typeface="Montserrat"/>
              <a:buChar char="●"/>
            </a:pPr>
            <a:r>
              <a:rPr lang="pl" sz="1000">
                <a:solidFill>
                  <a:srgbClr val="000000"/>
                </a:solidFill>
                <a:latin typeface="Montserrat Light"/>
                <a:ea typeface="Montserrat Light"/>
                <a:cs typeface="Montserrat Light"/>
                <a:sym typeface="Montserrat Light"/>
              </a:rPr>
              <a:t>Test-Driven Development (TDD) approach in coding, for faster and easier detection of bugs in the initial phase of software development</a:t>
            </a:r>
            <a:r>
              <a:rPr lang="pl" sz="1000">
                <a:latin typeface="Montserrat Light"/>
                <a:ea typeface="Montserrat Light"/>
                <a:cs typeface="Montserrat Light"/>
                <a:sym typeface="Montserrat Light"/>
              </a:rPr>
              <a:t>.</a:t>
            </a:r>
            <a:endParaRPr sz="1000">
              <a:solidFill>
                <a:srgbClr val="000000"/>
              </a:solidFill>
              <a:latin typeface="Montserrat Light"/>
              <a:ea typeface="Montserrat Light"/>
              <a:cs typeface="Montserrat Light"/>
              <a:sym typeface="Montserrat Light"/>
            </a:endParaRPr>
          </a:p>
          <a:p>
            <a:pPr indent="-298450" lvl="0" marL="457200" rtl="0" algn="just">
              <a:lnSpc>
                <a:spcPct val="115000"/>
              </a:lnSpc>
              <a:spcBef>
                <a:spcPts val="0"/>
              </a:spcBef>
              <a:spcAft>
                <a:spcPts val="0"/>
              </a:spcAft>
              <a:buClr>
                <a:srgbClr val="000000"/>
              </a:buClr>
              <a:buSzPts val="1100"/>
              <a:buFont typeface="Montserrat"/>
              <a:buChar char="●"/>
            </a:pPr>
            <a:r>
              <a:rPr lang="pl" sz="1000">
                <a:solidFill>
                  <a:srgbClr val="000000"/>
                </a:solidFill>
                <a:latin typeface="Montserrat Light"/>
                <a:ea typeface="Montserrat Light"/>
                <a:cs typeface="Montserrat Light"/>
                <a:sym typeface="Montserrat Light"/>
              </a:rPr>
              <a:t>Automation tools and frameworks to write functional tests, such as Selenium WebDriver, Protractor, Jasmine, Selenide, Appium, Sikuli and others, depending on the project specification and target devices</a:t>
            </a:r>
            <a:r>
              <a:rPr lang="pl" sz="1000">
                <a:latin typeface="Montserrat Light"/>
                <a:ea typeface="Montserrat Light"/>
                <a:cs typeface="Montserrat Light"/>
                <a:sym typeface="Montserrat Light"/>
              </a:rPr>
              <a:t>.</a:t>
            </a:r>
            <a:endParaRPr sz="1000">
              <a:solidFill>
                <a:srgbClr val="000000"/>
              </a:solidFill>
              <a:latin typeface="Montserrat Light"/>
              <a:ea typeface="Montserrat Light"/>
              <a:cs typeface="Montserrat Light"/>
              <a:sym typeface="Montserrat Light"/>
            </a:endParaRPr>
          </a:p>
          <a:p>
            <a:pPr indent="0" lvl="0" marL="0" rtl="0" algn="just">
              <a:lnSpc>
                <a:spcPct val="115000"/>
              </a:lnSpc>
              <a:spcBef>
                <a:spcPts val="0"/>
              </a:spcBef>
              <a:spcAft>
                <a:spcPts val="0"/>
              </a:spcAft>
              <a:buNone/>
            </a:pPr>
            <a:r>
              <a:rPr lang="pl" sz="1000">
                <a:solidFill>
                  <a:srgbClr val="000000"/>
                </a:solidFill>
                <a:latin typeface="Montserrat Light"/>
                <a:ea typeface="Montserrat Light"/>
                <a:cs typeface="Montserrat Light"/>
                <a:sym typeface="Montserrat Light"/>
              </a:rPr>
              <a:t>To deliver the best matched and effective tests, we prepare test suites covering user stories from the product backlog and other scenarios.</a:t>
            </a:r>
            <a:endParaRPr sz="1000">
              <a:solidFill>
                <a:srgbClr val="000000"/>
              </a:solidFill>
              <a:latin typeface="Montserrat Light"/>
              <a:ea typeface="Montserrat Light"/>
              <a:cs typeface="Montserrat Light"/>
              <a:sym typeface="Montserrat Light"/>
            </a:endParaRPr>
          </a:p>
          <a:p>
            <a:pPr indent="457200" lvl="0" marL="0" rtl="0" algn="just">
              <a:lnSpc>
                <a:spcPct val="115000"/>
              </a:lnSpc>
              <a:spcBef>
                <a:spcPts val="0"/>
              </a:spcBef>
              <a:spcAft>
                <a:spcPts val="0"/>
              </a:spcAft>
              <a:buNone/>
            </a:pPr>
            <a:r>
              <a:t/>
            </a:r>
            <a:endParaRPr sz="1000">
              <a:solidFill>
                <a:srgbClr val="000000"/>
              </a:solidFill>
              <a:latin typeface="Montserrat Light"/>
              <a:ea typeface="Montserrat Light"/>
              <a:cs typeface="Montserrat Light"/>
              <a:sym typeface="Montserrat Light"/>
            </a:endParaRPr>
          </a:p>
          <a:p>
            <a:pPr indent="457200" lvl="0" marL="0" rtl="0" algn="l">
              <a:lnSpc>
                <a:spcPct val="115000"/>
              </a:lnSpc>
              <a:spcBef>
                <a:spcPts val="0"/>
              </a:spcBef>
              <a:spcAft>
                <a:spcPts val="0"/>
              </a:spcAft>
              <a:buNone/>
            </a:pPr>
            <a:r>
              <a:t/>
            </a:r>
            <a:endParaRPr sz="1000">
              <a:solidFill>
                <a:srgbClr val="000000"/>
              </a:solidFill>
              <a:latin typeface="Montserrat Light"/>
              <a:ea typeface="Montserrat Light"/>
              <a:cs typeface="Montserrat Light"/>
              <a:sym typeface="Montserrat Light"/>
            </a:endParaRPr>
          </a:p>
        </p:txBody>
      </p:sp>
      <p:sp>
        <p:nvSpPr>
          <p:cNvPr id="879" name="Google Shape;879;p116"/>
          <p:cNvSpPr txBox="1"/>
          <p:nvPr/>
        </p:nvSpPr>
        <p:spPr>
          <a:xfrm>
            <a:off x="4289900" y="570425"/>
            <a:ext cx="3516000" cy="301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pl">
                <a:solidFill>
                  <a:srgbClr val="94CBE9"/>
                </a:solidFill>
                <a:highlight>
                  <a:srgbClr val="333333"/>
                </a:highlight>
                <a:latin typeface="Montserrat"/>
                <a:ea typeface="Montserrat"/>
                <a:cs typeface="Montserrat"/>
                <a:sym typeface="Montserrat"/>
              </a:rPr>
              <a:t>05.e Automated Tests</a:t>
            </a:r>
            <a:endParaRPr b="1">
              <a:solidFill>
                <a:srgbClr val="94CBE9"/>
              </a:solidFill>
              <a:highlight>
                <a:srgbClr val="333333"/>
              </a:highlight>
              <a:latin typeface="Montserrat"/>
              <a:ea typeface="Montserrat"/>
              <a:cs typeface="Montserrat"/>
              <a:sym typeface="Montserrat"/>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3" name="Shape 883"/>
        <p:cNvGrpSpPr/>
        <p:nvPr/>
      </p:nvGrpSpPr>
      <p:grpSpPr>
        <a:xfrm>
          <a:off x="0" y="0"/>
          <a:ext cx="0" cy="0"/>
          <a:chOff x="0" y="0"/>
          <a:chExt cx="0" cy="0"/>
        </a:xfrm>
      </p:grpSpPr>
      <p:sp>
        <p:nvSpPr>
          <p:cNvPr id="884" name="Google Shape;884;p117"/>
          <p:cNvSpPr txBox="1"/>
          <p:nvPr>
            <p:ph idx="12" type="sldNum"/>
          </p:nvPr>
        </p:nvSpPr>
        <p:spPr>
          <a:xfrm>
            <a:off x="8472458" y="47203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l"/>
              <a:t>‹#›</a:t>
            </a:fld>
            <a:endParaRPr/>
          </a:p>
        </p:txBody>
      </p:sp>
      <p:sp>
        <p:nvSpPr>
          <p:cNvPr id="885" name="Google Shape;885;p117"/>
          <p:cNvSpPr txBox="1"/>
          <p:nvPr/>
        </p:nvSpPr>
        <p:spPr>
          <a:xfrm>
            <a:off x="4454850" y="1252750"/>
            <a:ext cx="3917100" cy="2348400"/>
          </a:xfrm>
          <a:prstGeom prst="rect">
            <a:avLst/>
          </a:prstGeom>
          <a:noFill/>
          <a:ln>
            <a:noFill/>
          </a:ln>
        </p:spPr>
        <p:txBody>
          <a:bodyPr anchorCtr="0" anchor="t" bIns="91425" lIns="91425" spcFirstLastPara="1" rIns="91425" wrap="square" tIns="91425">
            <a:noAutofit/>
          </a:bodyPr>
          <a:lstStyle/>
          <a:p>
            <a:pPr indent="457200" lvl="0" marL="0" rtl="0" algn="just">
              <a:lnSpc>
                <a:spcPct val="115000"/>
              </a:lnSpc>
              <a:spcBef>
                <a:spcPts val="0"/>
              </a:spcBef>
              <a:spcAft>
                <a:spcPts val="0"/>
              </a:spcAft>
              <a:buNone/>
            </a:pPr>
            <a:r>
              <a:rPr lang="pl" sz="1000">
                <a:solidFill>
                  <a:srgbClr val="000000"/>
                </a:solidFill>
                <a:latin typeface="Montserrat Light"/>
                <a:ea typeface="Montserrat Light"/>
                <a:cs typeface="Montserrat Light"/>
                <a:sym typeface="Montserrat Light"/>
              </a:rPr>
              <a:t>We use Continuous Integration (CI) in our development. We merge code frequently, which helps to avoid integration problems. We use leading platforms like Travis CI or Jenkins CI with a set of automatically generated quality reports of our code. This ensures that only code which passes all the tests and quality metrics will be delivered.</a:t>
            </a:r>
            <a:endParaRPr sz="1000">
              <a:solidFill>
                <a:srgbClr val="000000"/>
              </a:solidFill>
              <a:latin typeface="Montserrat Light"/>
              <a:ea typeface="Montserrat Light"/>
              <a:cs typeface="Montserrat Light"/>
              <a:sym typeface="Montserrat Light"/>
            </a:endParaRPr>
          </a:p>
          <a:p>
            <a:pPr indent="457200" lvl="0" marL="0" rtl="0" algn="just">
              <a:lnSpc>
                <a:spcPct val="115000"/>
              </a:lnSpc>
              <a:spcBef>
                <a:spcPts val="0"/>
              </a:spcBef>
              <a:spcAft>
                <a:spcPts val="0"/>
              </a:spcAft>
              <a:buNone/>
            </a:pPr>
            <a:r>
              <a:rPr lang="pl" sz="1000">
                <a:solidFill>
                  <a:srgbClr val="000000"/>
                </a:solidFill>
                <a:latin typeface="Montserrat Light"/>
                <a:ea typeface="Montserrat Light"/>
                <a:cs typeface="Montserrat Light"/>
                <a:sym typeface="Montserrat Light"/>
              </a:rPr>
              <a:t>We use CI tools to schedule time-based and event-based automated test runs to regularly check for regression and provide immediate feedback to the team about actual code and quality status. </a:t>
            </a:r>
            <a:endParaRPr sz="1000">
              <a:solidFill>
                <a:srgbClr val="000000"/>
              </a:solidFill>
              <a:latin typeface="Montserrat Light"/>
              <a:ea typeface="Montserrat Light"/>
              <a:cs typeface="Montserrat Light"/>
              <a:sym typeface="Montserrat Light"/>
            </a:endParaRPr>
          </a:p>
          <a:p>
            <a:pPr indent="457200" lvl="0" marL="0" rtl="0" algn="just">
              <a:lnSpc>
                <a:spcPct val="115000"/>
              </a:lnSpc>
              <a:spcBef>
                <a:spcPts val="0"/>
              </a:spcBef>
              <a:spcAft>
                <a:spcPts val="0"/>
              </a:spcAft>
              <a:buNone/>
            </a:pPr>
            <a:r>
              <a:rPr lang="pl" sz="1000">
                <a:solidFill>
                  <a:srgbClr val="000000"/>
                </a:solidFill>
                <a:latin typeface="Montserrat Light"/>
                <a:ea typeface="Montserrat Light"/>
                <a:cs typeface="Montserrat Light"/>
                <a:sym typeface="Montserrat Light"/>
              </a:rPr>
              <a:t>These tools and our regular scheduled time-based regression tests help us to vastly improve our code quality and it is the first level of code verification.</a:t>
            </a:r>
            <a:endParaRPr sz="1000">
              <a:solidFill>
                <a:srgbClr val="000000"/>
              </a:solidFill>
              <a:latin typeface="Montserrat Light"/>
              <a:ea typeface="Montserrat Light"/>
              <a:cs typeface="Montserrat Light"/>
              <a:sym typeface="Montserrat Light"/>
            </a:endParaRPr>
          </a:p>
        </p:txBody>
      </p:sp>
      <p:sp>
        <p:nvSpPr>
          <p:cNvPr id="886" name="Google Shape;886;p117"/>
          <p:cNvSpPr txBox="1"/>
          <p:nvPr/>
        </p:nvSpPr>
        <p:spPr>
          <a:xfrm>
            <a:off x="4442300" y="951425"/>
            <a:ext cx="3516000" cy="301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pl">
                <a:solidFill>
                  <a:srgbClr val="AFC9DD"/>
                </a:solidFill>
                <a:highlight>
                  <a:srgbClr val="333333"/>
                </a:highlight>
                <a:latin typeface="Montserrat"/>
                <a:ea typeface="Montserrat"/>
                <a:cs typeface="Montserrat"/>
                <a:sym typeface="Montserrat"/>
              </a:rPr>
              <a:t>05.f Continuous Integration</a:t>
            </a:r>
            <a:endParaRPr b="1">
              <a:solidFill>
                <a:srgbClr val="AFC9DD"/>
              </a:solidFill>
              <a:highlight>
                <a:srgbClr val="333333"/>
              </a:highlight>
              <a:latin typeface="Montserrat"/>
              <a:ea typeface="Montserrat"/>
              <a:cs typeface="Montserrat"/>
              <a:sym typeface="Montserrat"/>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sp>
        <p:nvSpPr>
          <p:cNvPr id="891" name="Google Shape;891;p118"/>
          <p:cNvSpPr txBox="1"/>
          <p:nvPr/>
        </p:nvSpPr>
        <p:spPr>
          <a:xfrm>
            <a:off x="4759650" y="1024150"/>
            <a:ext cx="3917100" cy="3696300"/>
          </a:xfrm>
          <a:prstGeom prst="rect">
            <a:avLst/>
          </a:prstGeom>
          <a:noFill/>
          <a:ln>
            <a:noFill/>
          </a:ln>
        </p:spPr>
        <p:txBody>
          <a:bodyPr anchorCtr="0" anchor="t" bIns="91425" lIns="91425" spcFirstLastPara="1" rIns="91425" wrap="square" tIns="91425">
            <a:noAutofit/>
          </a:bodyPr>
          <a:lstStyle/>
          <a:p>
            <a:pPr indent="457200" lvl="0" marL="0" rtl="0" algn="just">
              <a:lnSpc>
                <a:spcPct val="115000"/>
              </a:lnSpc>
              <a:spcBef>
                <a:spcPts val="0"/>
              </a:spcBef>
              <a:spcAft>
                <a:spcPts val="0"/>
              </a:spcAft>
              <a:buNone/>
            </a:pPr>
            <a:r>
              <a:rPr lang="pl" sz="1000">
                <a:latin typeface="Montserrat Light"/>
                <a:ea typeface="Montserrat Light"/>
                <a:cs typeface="Montserrat Light"/>
                <a:sym typeface="Montserrat Light"/>
              </a:rPr>
              <a:t>We use various professional employer branding initiatives, designed by our recruitment marketing team. These initiatives are a very important phase of the recruitment process that enables us to attract the most skilled candidates.</a:t>
            </a:r>
            <a:endParaRPr sz="1000">
              <a:latin typeface="Montserrat Light"/>
              <a:ea typeface="Montserrat Light"/>
              <a:cs typeface="Montserrat Light"/>
              <a:sym typeface="Montserrat Light"/>
            </a:endParaRPr>
          </a:p>
          <a:p>
            <a:pPr indent="0" lvl="0" marL="0" rtl="0" algn="just">
              <a:lnSpc>
                <a:spcPct val="115000"/>
              </a:lnSpc>
              <a:spcBef>
                <a:spcPts val="0"/>
              </a:spcBef>
              <a:spcAft>
                <a:spcPts val="0"/>
              </a:spcAft>
              <a:buNone/>
            </a:pPr>
            <a:r>
              <a:t/>
            </a:r>
            <a:endParaRPr sz="1000">
              <a:latin typeface="Montserrat Light"/>
              <a:ea typeface="Montserrat Light"/>
              <a:cs typeface="Montserrat Light"/>
              <a:sym typeface="Montserrat Light"/>
            </a:endParaRPr>
          </a:p>
          <a:p>
            <a:pPr indent="0" lvl="0" marL="0" rtl="0" algn="just">
              <a:lnSpc>
                <a:spcPct val="115000"/>
              </a:lnSpc>
              <a:spcBef>
                <a:spcPts val="0"/>
              </a:spcBef>
              <a:spcAft>
                <a:spcPts val="0"/>
              </a:spcAft>
              <a:buNone/>
            </a:pPr>
            <a:r>
              <a:rPr lang="pl" sz="1000">
                <a:latin typeface="Montserrat Light"/>
                <a:ea typeface="Montserrat Light"/>
                <a:cs typeface="Montserrat Light"/>
                <a:sym typeface="Montserrat Light"/>
              </a:rPr>
              <a:t>Selection process:</a:t>
            </a:r>
            <a:endParaRPr sz="1000">
              <a:latin typeface="Montserrat Light"/>
              <a:ea typeface="Montserrat Light"/>
              <a:cs typeface="Montserrat Light"/>
              <a:sym typeface="Montserrat Light"/>
            </a:endParaRPr>
          </a:p>
          <a:p>
            <a:pPr indent="-178700" lvl="0" marL="345600" rtl="0" algn="l">
              <a:lnSpc>
                <a:spcPct val="115000"/>
              </a:lnSpc>
              <a:spcBef>
                <a:spcPts val="0"/>
              </a:spcBef>
              <a:spcAft>
                <a:spcPts val="0"/>
              </a:spcAft>
              <a:buClr>
                <a:srgbClr val="000000"/>
              </a:buClr>
              <a:buSzPts val="1000"/>
              <a:buFont typeface="Montserrat Light"/>
              <a:buAutoNum type="arabicPeriod"/>
            </a:pPr>
            <a:r>
              <a:rPr lang="pl" sz="1000">
                <a:latin typeface="Montserrat Light"/>
                <a:ea typeface="Montserrat Light"/>
                <a:cs typeface="Montserrat Light"/>
                <a:sym typeface="Montserrat Light"/>
              </a:rPr>
              <a:t>CV analysis (we pay extra attention to the history of employment of the candidates - experience in similar positions, nature of projects and tasks performed so far, work history, the level of knowledge, the level of fluency in using English).</a:t>
            </a:r>
            <a:endParaRPr sz="1000">
              <a:latin typeface="Montserrat Light"/>
              <a:ea typeface="Montserrat Light"/>
              <a:cs typeface="Montserrat Light"/>
              <a:sym typeface="Montserrat Light"/>
            </a:endParaRPr>
          </a:p>
          <a:p>
            <a:pPr indent="-178700" lvl="0" marL="345600" rtl="0" algn="l">
              <a:lnSpc>
                <a:spcPct val="115000"/>
              </a:lnSpc>
              <a:spcBef>
                <a:spcPts val="0"/>
              </a:spcBef>
              <a:spcAft>
                <a:spcPts val="0"/>
              </a:spcAft>
              <a:buSzPts val="1000"/>
              <a:buFont typeface="Montserrat Light"/>
              <a:buAutoNum type="arabicPeriod"/>
            </a:pPr>
            <a:r>
              <a:rPr lang="pl" sz="1000">
                <a:latin typeface="Montserrat Light"/>
                <a:ea typeface="Montserrat Light"/>
                <a:cs typeface="Montserrat Light"/>
                <a:sym typeface="Montserrat Light"/>
              </a:rPr>
              <a:t>First meeting - arranged in our office or online. During the meeting we verify:</a:t>
            </a:r>
            <a:endParaRPr sz="1000">
              <a:latin typeface="Montserrat Light"/>
              <a:ea typeface="Montserrat Light"/>
              <a:cs typeface="Montserrat Light"/>
              <a:sym typeface="Montserrat Light"/>
            </a:endParaRPr>
          </a:p>
          <a:p>
            <a:pPr indent="-178699" lvl="1" marL="575999" rtl="0" algn="l">
              <a:lnSpc>
                <a:spcPct val="115000"/>
              </a:lnSpc>
              <a:spcBef>
                <a:spcPts val="0"/>
              </a:spcBef>
              <a:spcAft>
                <a:spcPts val="0"/>
              </a:spcAft>
              <a:buSzPts val="1000"/>
              <a:buFont typeface="Montserrat Light"/>
              <a:buAutoNum type="alphaLcPeriod"/>
            </a:pPr>
            <a:r>
              <a:rPr lang="pl" sz="1000">
                <a:latin typeface="Montserrat Light"/>
                <a:ea typeface="Montserrat Light"/>
                <a:cs typeface="Montserrat Light"/>
                <a:sym typeface="Montserrat Light"/>
              </a:rPr>
              <a:t>technical knowledge and skills (technological stack, good practices in programming, knowledge of architectural patterns, ability to write tests),</a:t>
            </a:r>
            <a:endParaRPr sz="1000">
              <a:latin typeface="Montserrat Light"/>
              <a:ea typeface="Montserrat Light"/>
              <a:cs typeface="Montserrat Light"/>
              <a:sym typeface="Montserrat Light"/>
            </a:endParaRPr>
          </a:p>
          <a:p>
            <a:pPr indent="-178699" lvl="1" marL="575999" rtl="0" algn="l">
              <a:lnSpc>
                <a:spcPct val="115000"/>
              </a:lnSpc>
              <a:spcBef>
                <a:spcPts val="0"/>
              </a:spcBef>
              <a:spcAft>
                <a:spcPts val="0"/>
              </a:spcAft>
              <a:buSzPts val="1000"/>
              <a:buFont typeface="Montserrat Light"/>
              <a:buAutoNum type="alphaLcPeriod"/>
            </a:pPr>
            <a:r>
              <a:rPr lang="pl" sz="1000">
                <a:latin typeface="Montserrat Light"/>
                <a:ea typeface="Montserrat Light"/>
                <a:cs typeface="Montserrat Light"/>
                <a:sym typeface="Montserrat Light"/>
              </a:rPr>
              <a:t>experience in working on commercial projects (direct cooperation with a client and scrum team - level of business skills),</a:t>
            </a:r>
            <a:endParaRPr sz="1000">
              <a:latin typeface="Montserrat Light"/>
              <a:ea typeface="Montserrat Light"/>
              <a:cs typeface="Montserrat Light"/>
              <a:sym typeface="Montserrat Light"/>
            </a:endParaRPr>
          </a:p>
        </p:txBody>
      </p:sp>
      <p:sp>
        <p:nvSpPr>
          <p:cNvPr id="892" name="Google Shape;892;p118"/>
          <p:cNvSpPr txBox="1"/>
          <p:nvPr>
            <p:ph idx="12" type="sldNum"/>
          </p:nvPr>
        </p:nvSpPr>
        <p:spPr>
          <a:xfrm>
            <a:off x="8472458" y="47203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l"/>
              <a:t>‹#›</a:t>
            </a:fld>
            <a:endParaRPr/>
          </a:p>
        </p:txBody>
      </p:sp>
      <p:sp>
        <p:nvSpPr>
          <p:cNvPr id="893" name="Google Shape;893;p118"/>
          <p:cNvSpPr txBox="1"/>
          <p:nvPr/>
        </p:nvSpPr>
        <p:spPr>
          <a:xfrm>
            <a:off x="1061400" y="1102175"/>
            <a:ext cx="2216400" cy="181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7600">
                <a:solidFill>
                  <a:srgbClr val="E4EEF3"/>
                </a:solidFill>
                <a:latin typeface="Montserrat Black"/>
                <a:ea typeface="Montserrat Black"/>
                <a:cs typeface="Montserrat Black"/>
                <a:sym typeface="Montserrat Black"/>
              </a:rPr>
              <a:t>06.</a:t>
            </a:r>
            <a:endParaRPr sz="7600">
              <a:solidFill>
                <a:srgbClr val="E4EEF3"/>
              </a:solidFill>
              <a:latin typeface="Montserrat Black"/>
              <a:ea typeface="Montserrat Black"/>
              <a:cs typeface="Montserrat Black"/>
              <a:sym typeface="Montserrat Black"/>
            </a:endParaRPr>
          </a:p>
        </p:txBody>
      </p:sp>
      <p:sp>
        <p:nvSpPr>
          <p:cNvPr id="894" name="Google Shape;894;p118"/>
          <p:cNvSpPr txBox="1"/>
          <p:nvPr/>
        </p:nvSpPr>
        <p:spPr>
          <a:xfrm>
            <a:off x="1061400" y="935175"/>
            <a:ext cx="3033600" cy="817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pl" sz="2800">
                <a:solidFill>
                  <a:srgbClr val="242424"/>
                </a:solidFill>
                <a:latin typeface="Montserrat Black"/>
                <a:ea typeface="Montserrat Black"/>
                <a:cs typeface="Montserrat Black"/>
                <a:sym typeface="Montserrat Black"/>
              </a:rPr>
              <a:t>Hiring Process</a:t>
            </a:r>
            <a:endParaRPr sz="2800">
              <a:solidFill>
                <a:srgbClr val="242424"/>
              </a:solidFill>
              <a:latin typeface="Montserrat Black"/>
              <a:ea typeface="Montserrat Black"/>
              <a:cs typeface="Montserrat Black"/>
              <a:sym typeface="Montserrat Black"/>
            </a:endParaRPr>
          </a:p>
          <a:p>
            <a:pPr indent="0" lvl="0" marL="0" rtl="0" algn="l">
              <a:spcBef>
                <a:spcPts val="0"/>
              </a:spcBef>
              <a:spcAft>
                <a:spcPts val="0"/>
              </a:spcAft>
              <a:buNone/>
            </a:pPr>
            <a:r>
              <a:rPr lang="pl" sz="2800">
                <a:solidFill>
                  <a:srgbClr val="242424"/>
                </a:solidFill>
                <a:latin typeface="Montserrat Black"/>
                <a:ea typeface="Montserrat Black"/>
                <a:cs typeface="Montserrat Black"/>
                <a:sym typeface="Montserrat Black"/>
              </a:rPr>
              <a:t>Summary</a:t>
            </a:r>
            <a:endParaRPr sz="2800">
              <a:solidFill>
                <a:srgbClr val="242424"/>
              </a:solidFill>
              <a:latin typeface="Montserrat Black"/>
              <a:ea typeface="Montserrat Black"/>
              <a:cs typeface="Montserrat Black"/>
              <a:sym typeface="Montserrat Black"/>
            </a:endParaRPr>
          </a:p>
        </p:txBody>
      </p:sp>
      <p:sp>
        <p:nvSpPr>
          <p:cNvPr id="895" name="Google Shape;895;p118"/>
          <p:cNvSpPr/>
          <p:nvPr/>
        </p:nvSpPr>
        <p:spPr>
          <a:xfrm>
            <a:off x="1202400" y="1807200"/>
            <a:ext cx="551400" cy="70200"/>
          </a:xfrm>
          <a:prstGeom prst="rect">
            <a:avLst/>
          </a:prstGeom>
          <a:solidFill>
            <a:srgbClr val="EE6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118"/>
          <p:cNvSpPr txBox="1"/>
          <p:nvPr/>
        </p:nvSpPr>
        <p:spPr>
          <a:xfrm>
            <a:off x="4747100" y="722825"/>
            <a:ext cx="3516000" cy="301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pl">
                <a:solidFill>
                  <a:srgbClr val="EE6268"/>
                </a:solidFill>
                <a:highlight>
                  <a:srgbClr val="F0F0F0"/>
                </a:highlight>
                <a:latin typeface="Montserrat"/>
                <a:ea typeface="Montserrat"/>
                <a:cs typeface="Montserrat"/>
                <a:sym typeface="Montserrat"/>
              </a:rPr>
              <a:t>06.a Selection process</a:t>
            </a:r>
            <a:endParaRPr b="1">
              <a:solidFill>
                <a:srgbClr val="EE6268"/>
              </a:solidFill>
              <a:highlight>
                <a:srgbClr val="F0F0F0"/>
              </a:highlight>
              <a:latin typeface="Montserrat"/>
              <a:ea typeface="Montserrat"/>
              <a:cs typeface="Montserrat"/>
              <a:sym typeface="Montserrat"/>
            </a:endParaRPr>
          </a:p>
        </p:txBody>
      </p:sp>
      <p:pic>
        <p:nvPicPr>
          <p:cNvPr id="897" name="Google Shape;897;p118"/>
          <p:cNvPicPr preferRelativeResize="0"/>
          <p:nvPr/>
        </p:nvPicPr>
        <p:blipFill>
          <a:blip r:embed="rId3">
            <a:alphaModFix/>
          </a:blip>
          <a:stretch>
            <a:fillRect/>
          </a:stretch>
        </p:blipFill>
        <p:spPr>
          <a:xfrm>
            <a:off x="1206850" y="2962225"/>
            <a:ext cx="1601375" cy="16013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1" name="Shape 901"/>
        <p:cNvGrpSpPr/>
        <p:nvPr/>
      </p:nvGrpSpPr>
      <p:grpSpPr>
        <a:xfrm>
          <a:off x="0" y="0"/>
          <a:ext cx="0" cy="0"/>
          <a:chOff x="0" y="0"/>
          <a:chExt cx="0" cy="0"/>
        </a:xfrm>
      </p:grpSpPr>
      <p:sp>
        <p:nvSpPr>
          <p:cNvPr id="902" name="Google Shape;902;p119"/>
          <p:cNvSpPr txBox="1"/>
          <p:nvPr/>
        </p:nvSpPr>
        <p:spPr>
          <a:xfrm>
            <a:off x="4393700" y="414550"/>
            <a:ext cx="4282800" cy="4386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000">
              <a:solidFill>
                <a:schemeClr val="dk1"/>
              </a:solidFill>
              <a:latin typeface="Montserrat Light"/>
              <a:ea typeface="Montserrat Light"/>
              <a:cs typeface="Montserrat Light"/>
              <a:sym typeface="Montserrat Light"/>
            </a:endParaRPr>
          </a:p>
          <a:p>
            <a:pPr indent="-178699" lvl="1" marL="575999" rtl="0" algn="l">
              <a:lnSpc>
                <a:spcPct val="115000"/>
              </a:lnSpc>
              <a:spcBef>
                <a:spcPts val="0"/>
              </a:spcBef>
              <a:spcAft>
                <a:spcPts val="0"/>
              </a:spcAft>
              <a:buClr>
                <a:schemeClr val="dk1"/>
              </a:buClr>
              <a:buSzPts val="1000"/>
              <a:buFont typeface="Montserrat Light"/>
              <a:buAutoNum type="alphaLcPeriod" startAt="3"/>
            </a:pPr>
            <a:r>
              <a:rPr lang="pl" sz="1000">
                <a:solidFill>
                  <a:schemeClr val="dk1"/>
                </a:solidFill>
                <a:latin typeface="Montserrat Light"/>
                <a:ea typeface="Montserrat Light"/>
                <a:cs typeface="Montserrat Light"/>
                <a:sym typeface="Montserrat Light"/>
              </a:rPr>
              <a:t>communication skills (both in Polish and English),</a:t>
            </a:r>
            <a:endParaRPr sz="1000">
              <a:solidFill>
                <a:schemeClr val="dk1"/>
              </a:solidFill>
              <a:latin typeface="Montserrat Light"/>
              <a:ea typeface="Montserrat Light"/>
              <a:cs typeface="Montserrat Light"/>
              <a:sym typeface="Montserrat Light"/>
            </a:endParaRPr>
          </a:p>
          <a:p>
            <a:pPr indent="-178699" lvl="1" marL="575999" rtl="0" algn="l">
              <a:lnSpc>
                <a:spcPct val="115000"/>
              </a:lnSpc>
              <a:spcBef>
                <a:spcPts val="0"/>
              </a:spcBef>
              <a:spcAft>
                <a:spcPts val="0"/>
              </a:spcAft>
              <a:buClr>
                <a:schemeClr val="dk1"/>
              </a:buClr>
              <a:buSzPts val="1000"/>
              <a:buFont typeface="Montserrat Light"/>
              <a:buAutoNum type="alphaLcPeriod" startAt="3"/>
            </a:pPr>
            <a:r>
              <a:rPr lang="pl" sz="1000">
                <a:solidFill>
                  <a:schemeClr val="dk1"/>
                </a:solidFill>
                <a:latin typeface="Montserrat Light"/>
                <a:ea typeface="Montserrat Light"/>
                <a:cs typeface="Montserrat Light"/>
                <a:sym typeface="Montserrat Light"/>
              </a:rPr>
              <a:t>ability to work effectively in a team (responsibility for own work and the product, transparency in sharing the effects of own work, ability to deal with difficult situations),</a:t>
            </a:r>
            <a:endParaRPr sz="1000">
              <a:solidFill>
                <a:schemeClr val="dk1"/>
              </a:solidFill>
              <a:latin typeface="Montserrat Light"/>
              <a:ea typeface="Montserrat Light"/>
              <a:cs typeface="Montserrat Light"/>
              <a:sym typeface="Montserrat Light"/>
            </a:endParaRPr>
          </a:p>
          <a:p>
            <a:pPr indent="-178699" lvl="1" marL="575999" rtl="0" algn="l">
              <a:lnSpc>
                <a:spcPct val="115000"/>
              </a:lnSpc>
              <a:spcBef>
                <a:spcPts val="0"/>
              </a:spcBef>
              <a:spcAft>
                <a:spcPts val="0"/>
              </a:spcAft>
              <a:buClr>
                <a:schemeClr val="dk1"/>
              </a:buClr>
              <a:buSzPts val="1000"/>
              <a:buFont typeface="Montserrat Light"/>
              <a:buAutoNum type="alphaLcPeriod" startAt="3"/>
            </a:pPr>
            <a:r>
              <a:rPr lang="pl" sz="1000">
                <a:solidFill>
                  <a:schemeClr val="dk1"/>
                </a:solidFill>
                <a:latin typeface="Montserrat Light"/>
                <a:ea typeface="Montserrat Light"/>
                <a:cs typeface="Montserrat Light"/>
                <a:sym typeface="Montserrat Light"/>
              </a:rPr>
              <a:t>development potential (motivation to deepen knowledge and skills, ability to set development goals).</a:t>
            </a:r>
            <a:endParaRPr sz="1000">
              <a:solidFill>
                <a:schemeClr val="dk1"/>
              </a:solidFill>
              <a:latin typeface="Montserrat Light"/>
              <a:ea typeface="Montserrat Light"/>
              <a:cs typeface="Montserrat Light"/>
              <a:sym typeface="Montserrat Light"/>
            </a:endParaRPr>
          </a:p>
          <a:p>
            <a:pPr indent="-178700" lvl="0" marL="345600" rtl="0" algn="l">
              <a:lnSpc>
                <a:spcPct val="115000"/>
              </a:lnSpc>
              <a:spcBef>
                <a:spcPts val="0"/>
              </a:spcBef>
              <a:spcAft>
                <a:spcPts val="0"/>
              </a:spcAft>
              <a:buClr>
                <a:schemeClr val="dk1"/>
              </a:buClr>
              <a:buSzPts val="1000"/>
              <a:buFont typeface="Montserrat Light"/>
              <a:buAutoNum type="arabicPeriod" startAt="3"/>
            </a:pPr>
            <a:r>
              <a:rPr lang="pl" sz="1000">
                <a:solidFill>
                  <a:schemeClr val="dk1"/>
                </a:solidFill>
                <a:latin typeface="Montserrat Light"/>
                <a:ea typeface="Montserrat Light"/>
                <a:cs typeface="Montserrat Light"/>
                <a:sym typeface="Montserrat Light"/>
              </a:rPr>
              <a:t>Programming exercises to solve at home (the task is analyzed by an experienced developer, and the conclusions are written down in the form of a feedback sheet).</a:t>
            </a:r>
            <a:endParaRPr sz="1000">
              <a:solidFill>
                <a:schemeClr val="dk1"/>
              </a:solidFill>
              <a:latin typeface="Montserrat Light"/>
              <a:ea typeface="Montserrat Light"/>
              <a:cs typeface="Montserrat Light"/>
              <a:sym typeface="Montserrat Light"/>
            </a:endParaRPr>
          </a:p>
          <a:p>
            <a:pPr indent="-178700" lvl="0" marL="345600" rtl="0" algn="l">
              <a:lnSpc>
                <a:spcPct val="115000"/>
              </a:lnSpc>
              <a:spcBef>
                <a:spcPts val="0"/>
              </a:spcBef>
              <a:spcAft>
                <a:spcPts val="0"/>
              </a:spcAft>
              <a:buClr>
                <a:schemeClr val="dk1"/>
              </a:buClr>
              <a:buSzPts val="1000"/>
              <a:buFont typeface="Montserrat Light"/>
              <a:buAutoNum type="arabicPeriod" startAt="3"/>
            </a:pPr>
            <a:r>
              <a:rPr lang="pl" sz="1000">
                <a:solidFill>
                  <a:schemeClr val="dk1"/>
                </a:solidFill>
                <a:latin typeface="Montserrat Light"/>
                <a:ea typeface="Montserrat Light"/>
                <a:cs typeface="Montserrat Light"/>
                <a:sym typeface="Montserrat Light"/>
              </a:rPr>
              <a:t>Based on the conclusions from the recruitment interview and the recruitment task, we provide complete feedback to the successful candidate with their development goals for the trial period (3 months of cooperation).</a:t>
            </a:r>
            <a:endParaRPr sz="1000">
              <a:solidFill>
                <a:schemeClr val="dk1"/>
              </a:solidFill>
              <a:latin typeface="Montserrat Light"/>
              <a:ea typeface="Montserrat Light"/>
              <a:cs typeface="Montserrat Light"/>
              <a:sym typeface="Montserrat Light"/>
            </a:endParaRPr>
          </a:p>
          <a:p>
            <a:pPr indent="0" lvl="0" marL="457200" rtl="0" algn="l">
              <a:lnSpc>
                <a:spcPct val="115000"/>
              </a:lnSpc>
              <a:spcBef>
                <a:spcPts val="0"/>
              </a:spcBef>
              <a:spcAft>
                <a:spcPts val="0"/>
              </a:spcAft>
              <a:buNone/>
            </a:pPr>
            <a:r>
              <a:t/>
            </a:r>
            <a:endParaRPr sz="1000">
              <a:solidFill>
                <a:schemeClr val="dk1"/>
              </a:solidFill>
              <a:latin typeface="Montserrat Light"/>
              <a:ea typeface="Montserrat Light"/>
              <a:cs typeface="Montserrat Light"/>
              <a:sym typeface="Montserrat Light"/>
            </a:endParaRPr>
          </a:p>
          <a:p>
            <a:pPr indent="0" lvl="0" marL="0" rtl="0" algn="l">
              <a:lnSpc>
                <a:spcPct val="115000"/>
              </a:lnSpc>
              <a:spcBef>
                <a:spcPts val="0"/>
              </a:spcBef>
              <a:spcAft>
                <a:spcPts val="0"/>
              </a:spcAft>
              <a:buNone/>
            </a:pPr>
            <a:r>
              <a:rPr lang="pl" sz="1000">
                <a:solidFill>
                  <a:schemeClr val="dk1"/>
                </a:solidFill>
                <a:latin typeface="Montserrat Light"/>
                <a:ea typeface="Montserrat Light"/>
                <a:cs typeface="Montserrat Light"/>
                <a:sym typeface="Montserrat Light"/>
              </a:rPr>
              <a:t>Our recruitment process is of vital importance for ensuring there is a solid match between the candidate and the existing team. It does help to ensure mutual satisfaction from the collaboration within the team and the company.</a:t>
            </a:r>
            <a:endParaRPr sz="1000">
              <a:solidFill>
                <a:schemeClr val="dk1"/>
              </a:solidFill>
              <a:latin typeface="Montserrat Light"/>
              <a:ea typeface="Montserrat Light"/>
              <a:cs typeface="Montserrat Light"/>
              <a:sym typeface="Montserrat Light"/>
            </a:endParaRPr>
          </a:p>
        </p:txBody>
      </p:sp>
      <p:sp>
        <p:nvSpPr>
          <p:cNvPr id="903" name="Google Shape;903;p119"/>
          <p:cNvSpPr txBox="1"/>
          <p:nvPr>
            <p:ph idx="12" type="sldNum"/>
          </p:nvPr>
        </p:nvSpPr>
        <p:spPr>
          <a:xfrm>
            <a:off x="8472458" y="47203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7" name="Shape 907"/>
        <p:cNvGrpSpPr/>
        <p:nvPr/>
      </p:nvGrpSpPr>
      <p:grpSpPr>
        <a:xfrm>
          <a:off x="0" y="0"/>
          <a:ext cx="0" cy="0"/>
          <a:chOff x="0" y="0"/>
          <a:chExt cx="0" cy="0"/>
        </a:xfrm>
      </p:grpSpPr>
      <p:sp>
        <p:nvSpPr>
          <p:cNvPr id="908" name="Google Shape;908;p120"/>
          <p:cNvSpPr txBox="1"/>
          <p:nvPr/>
        </p:nvSpPr>
        <p:spPr>
          <a:xfrm>
            <a:off x="4572000" y="980650"/>
            <a:ext cx="3917100" cy="36963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pl" sz="1000">
                <a:latin typeface="Montserrat Light"/>
                <a:ea typeface="Montserrat Light"/>
                <a:cs typeface="Montserrat Light"/>
                <a:sym typeface="Montserrat Light"/>
              </a:rPr>
              <a:t>We are looking for people, who are:</a:t>
            </a:r>
            <a:endParaRPr sz="1000">
              <a:latin typeface="Montserrat Light"/>
              <a:ea typeface="Montserrat Light"/>
              <a:cs typeface="Montserrat Light"/>
              <a:sym typeface="Montserrat Light"/>
            </a:endParaRPr>
          </a:p>
          <a:p>
            <a:pPr indent="-178700" lvl="0" marL="345600" rtl="0" algn="l">
              <a:lnSpc>
                <a:spcPct val="115000"/>
              </a:lnSpc>
              <a:spcBef>
                <a:spcPts val="0"/>
              </a:spcBef>
              <a:spcAft>
                <a:spcPts val="0"/>
              </a:spcAft>
              <a:buClr>
                <a:srgbClr val="000000"/>
              </a:buClr>
              <a:buSzPts val="1000"/>
              <a:buFont typeface="Montserrat Light"/>
              <a:buChar char="●"/>
            </a:pPr>
            <a:r>
              <a:rPr lang="pl" sz="1000">
                <a:latin typeface="Montserrat Light"/>
                <a:ea typeface="Montserrat Light"/>
                <a:cs typeface="Montserrat Light"/>
                <a:sym typeface="Montserrat Light"/>
              </a:rPr>
              <a:t>Cooperative - they are able to work effectively as part of the team.</a:t>
            </a:r>
            <a:endParaRPr sz="1000">
              <a:latin typeface="Montserrat Light"/>
              <a:ea typeface="Montserrat Light"/>
              <a:cs typeface="Montserrat Light"/>
              <a:sym typeface="Montserrat Light"/>
            </a:endParaRPr>
          </a:p>
          <a:p>
            <a:pPr indent="-178700" lvl="0" marL="345600" rtl="0" algn="l">
              <a:lnSpc>
                <a:spcPct val="115000"/>
              </a:lnSpc>
              <a:spcBef>
                <a:spcPts val="0"/>
              </a:spcBef>
              <a:spcAft>
                <a:spcPts val="0"/>
              </a:spcAft>
              <a:buSzPts val="1000"/>
              <a:buFont typeface="Montserrat Light"/>
              <a:buChar char="●"/>
            </a:pPr>
            <a:r>
              <a:rPr lang="pl" sz="1000">
                <a:latin typeface="Montserrat Light"/>
                <a:ea typeface="Montserrat Light"/>
                <a:cs typeface="Montserrat Light"/>
                <a:sym typeface="Montserrat Light"/>
              </a:rPr>
              <a:t>Responsible -  in a difficult situation they tend to be focused on finding a solution instead of blaming others.</a:t>
            </a:r>
            <a:endParaRPr sz="1000">
              <a:latin typeface="Montserrat Light"/>
              <a:ea typeface="Montserrat Light"/>
              <a:cs typeface="Montserrat Light"/>
              <a:sym typeface="Montserrat Light"/>
            </a:endParaRPr>
          </a:p>
          <a:p>
            <a:pPr indent="-178700" lvl="0" marL="345600" rtl="0" algn="l">
              <a:lnSpc>
                <a:spcPct val="115000"/>
              </a:lnSpc>
              <a:spcBef>
                <a:spcPts val="0"/>
              </a:spcBef>
              <a:spcAft>
                <a:spcPts val="0"/>
              </a:spcAft>
              <a:buSzPts val="1000"/>
              <a:buFont typeface="Montserrat Light"/>
              <a:buChar char="●"/>
            </a:pPr>
            <a:r>
              <a:rPr lang="pl" sz="1000">
                <a:latin typeface="Montserrat Light"/>
                <a:ea typeface="Montserrat Light"/>
                <a:cs typeface="Montserrat Light"/>
                <a:sym typeface="Montserrat Light"/>
              </a:rPr>
              <a:t>Trustworthy - they fulfill their obligations.</a:t>
            </a:r>
            <a:endParaRPr sz="1000">
              <a:latin typeface="Montserrat Light"/>
              <a:ea typeface="Montserrat Light"/>
              <a:cs typeface="Montserrat Light"/>
              <a:sym typeface="Montserrat Light"/>
            </a:endParaRPr>
          </a:p>
          <a:p>
            <a:pPr indent="-178700" lvl="0" marL="345600" rtl="0" algn="l">
              <a:lnSpc>
                <a:spcPct val="115000"/>
              </a:lnSpc>
              <a:spcBef>
                <a:spcPts val="0"/>
              </a:spcBef>
              <a:spcAft>
                <a:spcPts val="0"/>
              </a:spcAft>
              <a:buSzPts val="1000"/>
              <a:buFont typeface="Montserrat Light"/>
              <a:buChar char="●"/>
            </a:pPr>
            <a:r>
              <a:rPr lang="pl" sz="1000">
                <a:latin typeface="Montserrat Light"/>
                <a:ea typeface="Montserrat Light"/>
                <a:cs typeface="Montserrat Light"/>
                <a:sym typeface="Montserrat Light"/>
              </a:rPr>
              <a:t>Showing a proactive learning approach - they are eager to develop their knowledge and to teach others.</a:t>
            </a:r>
            <a:endParaRPr sz="1000">
              <a:latin typeface="Montserrat Light"/>
              <a:ea typeface="Montserrat Light"/>
              <a:cs typeface="Montserrat Light"/>
              <a:sym typeface="Montserrat Light"/>
            </a:endParaRPr>
          </a:p>
          <a:p>
            <a:pPr indent="-178700" lvl="0" marL="345600" rtl="0" algn="l">
              <a:lnSpc>
                <a:spcPct val="115000"/>
              </a:lnSpc>
              <a:spcBef>
                <a:spcPts val="0"/>
              </a:spcBef>
              <a:spcAft>
                <a:spcPts val="0"/>
              </a:spcAft>
              <a:buSzPts val="1000"/>
              <a:buFont typeface="Montserrat Light"/>
              <a:buChar char="●"/>
            </a:pPr>
            <a:r>
              <a:rPr lang="pl" sz="1000">
                <a:latin typeface="Montserrat Light"/>
                <a:ea typeface="Montserrat Light"/>
                <a:cs typeface="Montserrat Light"/>
                <a:sym typeface="Montserrat Light"/>
              </a:rPr>
              <a:t>Communicative - they are able to clearly express their mind to the team and to the client.</a:t>
            </a:r>
            <a:endParaRPr sz="1000">
              <a:latin typeface="Montserrat Light"/>
              <a:ea typeface="Montserrat Light"/>
              <a:cs typeface="Montserrat Light"/>
              <a:sym typeface="Montserrat Light"/>
            </a:endParaRPr>
          </a:p>
          <a:p>
            <a:pPr indent="-178700" lvl="0" marL="345600" rtl="0" algn="l">
              <a:lnSpc>
                <a:spcPct val="115000"/>
              </a:lnSpc>
              <a:spcBef>
                <a:spcPts val="0"/>
              </a:spcBef>
              <a:spcAft>
                <a:spcPts val="0"/>
              </a:spcAft>
              <a:buSzPts val="1000"/>
              <a:buFont typeface="Montserrat Light"/>
              <a:buChar char="●"/>
            </a:pPr>
            <a:r>
              <a:rPr lang="pl" sz="1000">
                <a:latin typeface="Montserrat Light"/>
                <a:ea typeface="Montserrat Light"/>
                <a:cs typeface="Montserrat Light"/>
                <a:sym typeface="Montserrat Light"/>
              </a:rPr>
              <a:t>Open-minded - they are able to look for new solutions and to question older and/or less effective ones.</a:t>
            </a:r>
            <a:endParaRPr sz="1000">
              <a:latin typeface="Montserrat Light"/>
              <a:ea typeface="Montserrat Light"/>
              <a:cs typeface="Montserrat Light"/>
              <a:sym typeface="Montserrat Light"/>
            </a:endParaRPr>
          </a:p>
          <a:p>
            <a:pPr indent="-178700" lvl="0" marL="345600" rtl="0" algn="l">
              <a:lnSpc>
                <a:spcPct val="115000"/>
              </a:lnSpc>
              <a:spcBef>
                <a:spcPts val="0"/>
              </a:spcBef>
              <a:spcAft>
                <a:spcPts val="0"/>
              </a:spcAft>
              <a:buSzPts val="1000"/>
              <a:buFont typeface="Montserrat Light"/>
              <a:buChar char="●"/>
            </a:pPr>
            <a:r>
              <a:rPr lang="pl" sz="1000">
                <a:latin typeface="Montserrat Light"/>
                <a:ea typeface="Montserrat Light"/>
                <a:cs typeface="Montserrat Light"/>
                <a:sym typeface="Montserrat Light"/>
              </a:rPr>
              <a:t>Business focused - they are able to propose solutions which are tailored to the client’s business goal and their user needs.</a:t>
            </a:r>
            <a:endParaRPr sz="1000">
              <a:latin typeface="Montserrat Light"/>
              <a:ea typeface="Montserrat Light"/>
              <a:cs typeface="Montserrat Light"/>
              <a:sym typeface="Montserrat Light"/>
            </a:endParaRPr>
          </a:p>
        </p:txBody>
      </p:sp>
      <p:sp>
        <p:nvSpPr>
          <p:cNvPr id="909" name="Google Shape;909;p120"/>
          <p:cNvSpPr txBox="1"/>
          <p:nvPr/>
        </p:nvSpPr>
        <p:spPr>
          <a:xfrm>
            <a:off x="4565700" y="679450"/>
            <a:ext cx="3929700" cy="301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pl">
                <a:solidFill>
                  <a:srgbClr val="EE6268"/>
                </a:solidFill>
                <a:highlight>
                  <a:srgbClr val="F0F0F0"/>
                </a:highlight>
                <a:latin typeface="Montserrat"/>
                <a:ea typeface="Montserrat"/>
                <a:cs typeface="Montserrat"/>
                <a:sym typeface="Montserrat"/>
              </a:rPr>
              <a:t>06.b Core values we are looking for</a:t>
            </a:r>
            <a:endParaRPr b="1">
              <a:solidFill>
                <a:srgbClr val="EE6268"/>
              </a:solidFill>
              <a:highlight>
                <a:srgbClr val="F0F0F0"/>
              </a:highlight>
              <a:latin typeface="Montserrat"/>
              <a:ea typeface="Montserrat"/>
              <a:cs typeface="Montserrat"/>
              <a:sym typeface="Montserrat"/>
            </a:endParaRPr>
          </a:p>
        </p:txBody>
      </p:sp>
      <p:sp>
        <p:nvSpPr>
          <p:cNvPr id="910" name="Google Shape;910;p120"/>
          <p:cNvSpPr txBox="1"/>
          <p:nvPr>
            <p:ph idx="12" type="sldNum"/>
          </p:nvPr>
        </p:nvSpPr>
        <p:spPr>
          <a:xfrm>
            <a:off x="8472458" y="47203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sp>
        <p:nvSpPr>
          <p:cNvPr id="915" name="Google Shape;915;p121"/>
          <p:cNvSpPr txBox="1"/>
          <p:nvPr/>
        </p:nvSpPr>
        <p:spPr>
          <a:xfrm>
            <a:off x="4607250" y="947950"/>
            <a:ext cx="3917100" cy="36963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pl" sz="1000">
                <a:latin typeface="Montserrat Light"/>
                <a:ea typeface="Montserrat Light"/>
                <a:cs typeface="Montserrat Light"/>
                <a:sym typeface="Montserrat Light"/>
              </a:rPr>
              <a:t>We are looking in people with:</a:t>
            </a:r>
            <a:endParaRPr sz="1000">
              <a:latin typeface="Montserrat Light"/>
              <a:ea typeface="Montserrat Light"/>
              <a:cs typeface="Montserrat Light"/>
              <a:sym typeface="Montserrat Light"/>
            </a:endParaRPr>
          </a:p>
          <a:p>
            <a:pPr indent="-178700" lvl="0" marL="345600" rtl="0" algn="l">
              <a:lnSpc>
                <a:spcPct val="115000"/>
              </a:lnSpc>
              <a:spcBef>
                <a:spcPts val="0"/>
              </a:spcBef>
              <a:spcAft>
                <a:spcPts val="0"/>
              </a:spcAft>
              <a:buSzPts val="1000"/>
              <a:buFont typeface="Montserrat Light"/>
              <a:buChar char="●"/>
            </a:pPr>
            <a:r>
              <a:rPr lang="pl" sz="1000">
                <a:latin typeface="Montserrat Light"/>
                <a:ea typeface="Montserrat Light"/>
                <a:cs typeface="Montserrat Light"/>
                <a:sym typeface="Montserrat Light"/>
              </a:rPr>
              <a:t>Exceptional communication, self-organization, and time management skills.</a:t>
            </a:r>
            <a:endParaRPr sz="1000">
              <a:latin typeface="Montserrat Light"/>
              <a:ea typeface="Montserrat Light"/>
              <a:cs typeface="Montserrat Light"/>
              <a:sym typeface="Montserrat Light"/>
            </a:endParaRPr>
          </a:p>
          <a:p>
            <a:pPr indent="-178700" lvl="0" marL="345600" rtl="0" algn="l">
              <a:lnSpc>
                <a:spcPct val="115000"/>
              </a:lnSpc>
              <a:spcBef>
                <a:spcPts val="0"/>
              </a:spcBef>
              <a:spcAft>
                <a:spcPts val="0"/>
              </a:spcAft>
              <a:buSzPts val="1000"/>
              <a:buFont typeface="Montserrat Light"/>
              <a:buChar char="●"/>
            </a:pPr>
            <a:r>
              <a:rPr lang="pl" sz="1000">
                <a:latin typeface="Montserrat Light"/>
                <a:ea typeface="Montserrat Light"/>
                <a:cs typeface="Montserrat Light"/>
                <a:sym typeface="Montserrat Light"/>
              </a:rPr>
              <a:t>Very good analytical and problem-solving skills, client-facing and stakeholder management.</a:t>
            </a:r>
            <a:endParaRPr sz="1000">
              <a:latin typeface="Montserrat Light"/>
              <a:ea typeface="Montserrat Light"/>
              <a:cs typeface="Montserrat Light"/>
              <a:sym typeface="Montserrat Light"/>
            </a:endParaRPr>
          </a:p>
          <a:p>
            <a:pPr indent="-178700" lvl="0" marL="345600" rtl="0" algn="l">
              <a:lnSpc>
                <a:spcPct val="115000"/>
              </a:lnSpc>
              <a:spcBef>
                <a:spcPts val="0"/>
              </a:spcBef>
              <a:spcAft>
                <a:spcPts val="0"/>
              </a:spcAft>
              <a:buSzPts val="1000"/>
              <a:buFont typeface="Montserrat Light"/>
              <a:buChar char="●"/>
            </a:pPr>
            <a:r>
              <a:rPr lang="pl" sz="1000">
                <a:latin typeface="Montserrat Light"/>
                <a:ea typeface="Montserrat Light"/>
                <a:cs typeface="Montserrat Light"/>
                <a:sym typeface="Montserrat Light"/>
              </a:rPr>
              <a:t>A proactive, driven personality and will to make a difference at an organizational level.</a:t>
            </a:r>
            <a:endParaRPr sz="1000">
              <a:latin typeface="Montserrat Light"/>
              <a:ea typeface="Montserrat Light"/>
              <a:cs typeface="Montserrat Light"/>
              <a:sym typeface="Montserrat Light"/>
            </a:endParaRPr>
          </a:p>
          <a:p>
            <a:pPr indent="-178700" lvl="0" marL="345600" rtl="0" algn="l">
              <a:lnSpc>
                <a:spcPct val="115000"/>
              </a:lnSpc>
              <a:spcBef>
                <a:spcPts val="0"/>
              </a:spcBef>
              <a:spcAft>
                <a:spcPts val="0"/>
              </a:spcAft>
              <a:buSzPts val="1000"/>
              <a:buFont typeface="Montserrat Light"/>
              <a:buChar char="●"/>
            </a:pPr>
            <a:r>
              <a:rPr lang="pl" sz="1000">
                <a:latin typeface="Montserrat Light"/>
                <a:ea typeface="Montserrat Light"/>
                <a:cs typeface="Montserrat Light"/>
                <a:sym typeface="Montserrat Light"/>
              </a:rPr>
              <a:t>A focus on continuous improvement of their own performance.</a:t>
            </a:r>
            <a:endParaRPr sz="1000">
              <a:latin typeface="Montserrat Light"/>
              <a:ea typeface="Montserrat Light"/>
              <a:cs typeface="Montserrat Light"/>
              <a:sym typeface="Montserrat Light"/>
            </a:endParaRPr>
          </a:p>
          <a:p>
            <a:pPr indent="-178700" lvl="0" marL="345600" rtl="0" algn="l">
              <a:lnSpc>
                <a:spcPct val="115000"/>
              </a:lnSpc>
              <a:spcBef>
                <a:spcPts val="0"/>
              </a:spcBef>
              <a:spcAft>
                <a:spcPts val="0"/>
              </a:spcAft>
              <a:buSzPts val="1000"/>
              <a:buFont typeface="Montserrat Light"/>
              <a:buChar char="●"/>
            </a:pPr>
            <a:r>
              <a:rPr lang="pl" sz="1000">
                <a:latin typeface="Montserrat Light"/>
                <a:ea typeface="Montserrat Light"/>
                <a:cs typeface="Montserrat Light"/>
                <a:sym typeface="Montserrat Light"/>
              </a:rPr>
              <a:t>An excellent command of written and spoken Polish and English.</a:t>
            </a:r>
            <a:endParaRPr sz="1000">
              <a:latin typeface="Montserrat Light"/>
              <a:ea typeface="Montserrat Light"/>
              <a:cs typeface="Montserrat Light"/>
              <a:sym typeface="Montserrat Light"/>
            </a:endParaRPr>
          </a:p>
          <a:p>
            <a:pPr indent="-178700" lvl="0" marL="345600" rtl="0" algn="l">
              <a:lnSpc>
                <a:spcPct val="115000"/>
              </a:lnSpc>
              <a:spcBef>
                <a:spcPts val="0"/>
              </a:spcBef>
              <a:spcAft>
                <a:spcPts val="0"/>
              </a:spcAft>
              <a:buSzPts val="1000"/>
              <a:buFont typeface="Montserrat Light"/>
              <a:buChar char="●"/>
            </a:pPr>
            <a:r>
              <a:rPr lang="pl" sz="1000">
                <a:latin typeface="Montserrat Light"/>
                <a:ea typeface="Montserrat Light"/>
                <a:cs typeface="Montserrat Light"/>
                <a:sym typeface="Montserrat Light"/>
              </a:rPr>
              <a:t>The ability to find areas for improvement and propose relevant solutions at an organizational level.</a:t>
            </a:r>
            <a:endParaRPr sz="1000">
              <a:latin typeface="Montserrat Light"/>
              <a:ea typeface="Montserrat Light"/>
              <a:cs typeface="Montserrat Light"/>
              <a:sym typeface="Montserrat Light"/>
            </a:endParaRPr>
          </a:p>
          <a:p>
            <a:pPr indent="-178700" lvl="0" marL="345600" rtl="0" algn="l">
              <a:lnSpc>
                <a:spcPct val="115000"/>
              </a:lnSpc>
              <a:spcBef>
                <a:spcPts val="0"/>
              </a:spcBef>
              <a:spcAft>
                <a:spcPts val="0"/>
              </a:spcAft>
              <a:buSzPts val="1000"/>
              <a:buFont typeface="Montserrat Light"/>
              <a:buChar char="●"/>
            </a:pPr>
            <a:r>
              <a:rPr lang="pl" sz="1000">
                <a:latin typeface="Montserrat Light"/>
                <a:ea typeface="Montserrat Light"/>
                <a:cs typeface="Montserrat Light"/>
                <a:sym typeface="Montserrat Light"/>
              </a:rPr>
              <a:t>Sufficient technical knowledge to discuss project-related issues with clients.</a:t>
            </a:r>
            <a:endParaRPr sz="1000">
              <a:latin typeface="Montserrat Light"/>
              <a:ea typeface="Montserrat Light"/>
              <a:cs typeface="Montserrat Light"/>
              <a:sym typeface="Montserrat Light"/>
            </a:endParaRPr>
          </a:p>
          <a:p>
            <a:pPr indent="-178700" lvl="0" marL="345600" rtl="0" algn="l">
              <a:lnSpc>
                <a:spcPct val="115000"/>
              </a:lnSpc>
              <a:spcBef>
                <a:spcPts val="0"/>
              </a:spcBef>
              <a:spcAft>
                <a:spcPts val="0"/>
              </a:spcAft>
              <a:buSzPts val="1000"/>
              <a:buFont typeface="Montserrat Light"/>
              <a:buChar char="●"/>
            </a:pPr>
            <a:r>
              <a:rPr lang="pl" sz="1000">
                <a:latin typeface="Montserrat Light"/>
                <a:ea typeface="Montserrat Light"/>
                <a:cs typeface="Montserrat Light"/>
                <a:sym typeface="Montserrat Light"/>
              </a:rPr>
              <a:t>Experience with agile work environments (e.g. agile risk management).</a:t>
            </a:r>
            <a:endParaRPr sz="1000">
              <a:latin typeface="Montserrat Light"/>
              <a:ea typeface="Montserrat Light"/>
              <a:cs typeface="Montserrat Light"/>
              <a:sym typeface="Montserrat Light"/>
            </a:endParaRPr>
          </a:p>
          <a:p>
            <a:pPr indent="-178700" lvl="0" marL="345600" rtl="0" algn="l">
              <a:lnSpc>
                <a:spcPct val="115000"/>
              </a:lnSpc>
              <a:spcBef>
                <a:spcPts val="0"/>
              </a:spcBef>
              <a:spcAft>
                <a:spcPts val="0"/>
              </a:spcAft>
              <a:buSzPts val="1000"/>
              <a:buFont typeface="Montserrat Light"/>
              <a:buChar char="●"/>
            </a:pPr>
            <a:r>
              <a:rPr lang="pl" sz="1000">
                <a:latin typeface="Montserrat Light"/>
                <a:ea typeface="Montserrat Light"/>
                <a:cs typeface="Montserrat Light"/>
                <a:sym typeface="Montserrat Light"/>
              </a:rPr>
              <a:t>Experience with managing change in organizations.</a:t>
            </a:r>
            <a:endParaRPr sz="1000">
              <a:latin typeface="Montserrat Light"/>
              <a:ea typeface="Montserrat Light"/>
              <a:cs typeface="Montserrat Light"/>
              <a:sym typeface="Montserrat Light"/>
            </a:endParaRPr>
          </a:p>
        </p:txBody>
      </p:sp>
      <p:sp>
        <p:nvSpPr>
          <p:cNvPr id="916" name="Google Shape;916;p121"/>
          <p:cNvSpPr txBox="1"/>
          <p:nvPr/>
        </p:nvSpPr>
        <p:spPr>
          <a:xfrm>
            <a:off x="4594700" y="646625"/>
            <a:ext cx="3929700" cy="301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pl">
                <a:solidFill>
                  <a:srgbClr val="EE6268"/>
                </a:solidFill>
                <a:highlight>
                  <a:srgbClr val="F8F8F5"/>
                </a:highlight>
                <a:latin typeface="Montserrat"/>
                <a:ea typeface="Montserrat"/>
                <a:cs typeface="Montserrat"/>
                <a:sym typeface="Montserrat"/>
              </a:rPr>
              <a:t>06.c Required skill set</a:t>
            </a:r>
            <a:endParaRPr b="1">
              <a:solidFill>
                <a:srgbClr val="EE6268"/>
              </a:solidFill>
              <a:highlight>
                <a:srgbClr val="F8F8F5"/>
              </a:highlight>
              <a:latin typeface="Montserrat"/>
              <a:ea typeface="Montserrat"/>
              <a:cs typeface="Montserrat"/>
              <a:sym typeface="Montserrat"/>
            </a:endParaRPr>
          </a:p>
        </p:txBody>
      </p:sp>
      <p:sp>
        <p:nvSpPr>
          <p:cNvPr id="917" name="Google Shape;917;p121"/>
          <p:cNvSpPr txBox="1"/>
          <p:nvPr>
            <p:ph idx="12" type="sldNum"/>
          </p:nvPr>
        </p:nvSpPr>
        <p:spPr>
          <a:xfrm>
            <a:off x="8472458" y="47203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sp>
        <p:nvSpPr>
          <p:cNvPr id="922" name="Google Shape;922;p122"/>
          <p:cNvSpPr txBox="1"/>
          <p:nvPr/>
        </p:nvSpPr>
        <p:spPr>
          <a:xfrm>
            <a:off x="5398950" y="2039300"/>
            <a:ext cx="1331100" cy="61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l" sz="10000">
                <a:solidFill>
                  <a:srgbClr val="F1D624"/>
                </a:solidFill>
                <a:latin typeface="Montserrat"/>
                <a:ea typeface="Montserrat"/>
                <a:cs typeface="Montserrat"/>
                <a:sym typeface="Montserrat"/>
              </a:rPr>
              <a:t>“</a:t>
            </a:r>
            <a:endParaRPr b="1" sz="10000">
              <a:solidFill>
                <a:srgbClr val="F1D624"/>
              </a:solidFill>
              <a:latin typeface="Montserrat"/>
              <a:ea typeface="Montserrat"/>
              <a:cs typeface="Montserrat"/>
              <a:sym typeface="Montserrat"/>
            </a:endParaRPr>
          </a:p>
        </p:txBody>
      </p:sp>
      <p:sp>
        <p:nvSpPr>
          <p:cNvPr id="923" name="Google Shape;923;p122"/>
          <p:cNvSpPr txBox="1"/>
          <p:nvPr/>
        </p:nvSpPr>
        <p:spPr>
          <a:xfrm>
            <a:off x="609600" y="651725"/>
            <a:ext cx="7774800" cy="619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latin typeface="Montserrat"/>
              <a:ea typeface="Montserrat"/>
              <a:cs typeface="Montserrat"/>
              <a:sym typeface="Montserrat"/>
            </a:endParaRPr>
          </a:p>
        </p:txBody>
      </p:sp>
      <p:sp>
        <p:nvSpPr>
          <p:cNvPr id="924" name="Google Shape;924;p122"/>
          <p:cNvSpPr txBox="1"/>
          <p:nvPr/>
        </p:nvSpPr>
        <p:spPr>
          <a:xfrm>
            <a:off x="5715000" y="2480525"/>
            <a:ext cx="2480700" cy="1353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i="1" lang="pl" sz="1200">
                <a:latin typeface="Montserrat"/>
                <a:ea typeface="Montserrat"/>
                <a:cs typeface="Montserrat"/>
                <a:sym typeface="Montserrat"/>
              </a:rPr>
              <a:t>“We contacted around 20 companies from around the world. We researched all of their profiles and operating techniques, but Boldare stood out as the best.”</a:t>
            </a:r>
            <a:endParaRPr i="1" sz="1200">
              <a:latin typeface="Montserrat"/>
              <a:ea typeface="Montserrat"/>
              <a:cs typeface="Montserrat"/>
              <a:sym typeface="Montserrat"/>
            </a:endParaRPr>
          </a:p>
          <a:p>
            <a:pPr indent="0" lvl="0" marL="0" rtl="0" algn="l">
              <a:spcBef>
                <a:spcPts val="0"/>
              </a:spcBef>
              <a:spcAft>
                <a:spcPts val="0"/>
              </a:spcAft>
              <a:buNone/>
            </a:pPr>
            <a:r>
              <a:t/>
            </a:r>
            <a:endParaRPr i="1" sz="1200">
              <a:latin typeface="Montserrat"/>
              <a:ea typeface="Montserrat"/>
              <a:cs typeface="Montserrat"/>
              <a:sym typeface="Montserrat"/>
            </a:endParaRPr>
          </a:p>
          <a:p>
            <a:pPr indent="0" lvl="0" marL="914400" rtl="0" algn="l">
              <a:spcBef>
                <a:spcPts val="0"/>
              </a:spcBef>
              <a:spcAft>
                <a:spcPts val="0"/>
              </a:spcAft>
              <a:buNone/>
            </a:pPr>
            <a:r>
              <a:rPr lang="pl" sz="1200">
                <a:latin typeface="Montserrat"/>
                <a:ea typeface="Montserrat"/>
                <a:cs typeface="Montserrat"/>
                <a:sym typeface="Montserrat"/>
              </a:rPr>
              <a:t>Issam Najm, CTO @Matic Services</a:t>
            </a:r>
            <a:endParaRPr sz="1200">
              <a:latin typeface="Montserrat"/>
              <a:ea typeface="Montserrat"/>
              <a:cs typeface="Montserrat"/>
              <a:sym typeface="Montserrat"/>
            </a:endParaRPr>
          </a:p>
        </p:txBody>
      </p:sp>
      <p:sp>
        <p:nvSpPr>
          <p:cNvPr id="925" name="Google Shape;925;p122"/>
          <p:cNvSpPr txBox="1"/>
          <p:nvPr>
            <p:ph idx="12" type="sldNum"/>
          </p:nvPr>
        </p:nvSpPr>
        <p:spPr>
          <a:xfrm>
            <a:off x="8472458" y="47203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pl"/>
              <a:t>‹#›</a:t>
            </a:fld>
            <a:endParaRPr/>
          </a:p>
        </p:txBody>
      </p:sp>
      <p:pic>
        <p:nvPicPr>
          <p:cNvPr id="926" name="Google Shape;926;p122"/>
          <p:cNvPicPr preferRelativeResize="0"/>
          <p:nvPr/>
        </p:nvPicPr>
        <p:blipFill>
          <a:blip r:embed="rId3">
            <a:alphaModFix/>
          </a:blip>
          <a:stretch>
            <a:fillRect/>
          </a:stretch>
        </p:blipFill>
        <p:spPr>
          <a:xfrm>
            <a:off x="1002300" y="2039300"/>
            <a:ext cx="3175876" cy="2891251"/>
          </a:xfrm>
          <a:prstGeom prst="rect">
            <a:avLst/>
          </a:prstGeom>
          <a:noFill/>
          <a:ln>
            <a:noFill/>
          </a:ln>
        </p:spPr>
      </p:pic>
      <p:sp>
        <p:nvSpPr>
          <p:cNvPr id="927" name="Google Shape;927;p122"/>
          <p:cNvSpPr txBox="1"/>
          <p:nvPr/>
        </p:nvSpPr>
        <p:spPr>
          <a:xfrm>
            <a:off x="948000" y="1101600"/>
            <a:ext cx="7751400" cy="619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pl" sz="1100">
                <a:solidFill>
                  <a:schemeClr val="dk1"/>
                </a:solidFill>
                <a:latin typeface="Montserrat"/>
                <a:ea typeface="Montserrat"/>
                <a:cs typeface="Montserrat"/>
                <a:sym typeface="Montserrat"/>
              </a:rPr>
              <a:t>Products for: Matic</a:t>
            </a:r>
            <a:br>
              <a:rPr b="1" lang="pl" sz="1100">
                <a:solidFill>
                  <a:schemeClr val="dk1"/>
                </a:solidFill>
                <a:latin typeface="Montserrat"/>
                <a:ea typeface="Montserrat"/>
                <a:cs typeface="Montserrat"/>
                <a:sym typeface="Montserrat"/>
              </a:rPr>
            </a:br>
            <a:r>
              <a:rPr b="1" lang="pl" sz="1100">
                <a:solidFill>
                  <a:schemeClr val="dk1"/>
                </a:solidFill>
                <a:latin typeface="Montserrat"/>
                <a:ea typeface="Montserrat"/>
                <a:cs typeface="Montserrat"/>
                <a:sym typeface="Montserrat"/>
              </a:rPr>
              <a:t>Delivery: </a:t>
            </a:r>
            <a:r>
              <a:rPr lang="pl" sz="1100">
                <a:solidFill>
                  <a:srgbClr val="333333"/>
                </a:solidFill>
                <a:highlight>
                  <a:srgbClr val="FFFFFF"/>
                </a:highlight>
                <a:latin typeface="Montserrat"/>
                <a:ea typeface="Montserrat"/>
                <a:cs typeface="Montserrat"/>
                <a:sym typeface="Montserrat"/>
              </a:rPr>
              <a:t>The improvements made to Ionoview (SaaS app) have helped the client raise $3 million in investment and the B2B users of the product have reported a 10-fold growth thanks to their web apps.</a:t>
            </a:r>
            <a:endParaRPr u="sng">
              <a:solidFill>
                <a:srgbClr val="6652E4"/>
              </a:solidFill>
              <a:latin typeface="Montserrat"/>
              <a:ea typeface="Montserrat"/>
              <a:cs typeface="Montserrat"/>
              <a:sym typeface="Montserrat"/>
              <a:hlinkClick r:id="rId4">
                <a:extLst>
                  <a:ext uri="{A12FA001-AC4F-418D-AE19-62706E023703}">
                    <ahyp:hlinkClr val="tx"/>
                  </a:ext>
                </a:extLst>
              </a:hlinkClick>
            </a:endParaRPr>
          </a:p>
        </p:txBody>
      </p:sp>
      <p:sp>
        <p:nvSpPr>
          <p:cNvPr id="928" name="Google Shape;928;p122"/>
          <p:cNvSpPr txBox="1"/>
          <p:nvPr/>
        </p:nvSpPr>
        <p:spPr>
          <a:xfrm>
            <a:off x="909000" y="340175"/>
            <a:ext cx="7465500" cy="6510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pl" sz="2600">
                <a:solidFill>
                  <a:srgbClr val="242424"/>
                </a:solidFill>
                <a:latin typeface="Montserrat Black"/>
                <a:ea typeface="Montserrat Black"/>
                <a:cs typeface="Montserrat Black"/>
                <a:sym typeface="Montserrat Black"/>
              </a:rPr>
              <a:t>Ionoview </a:t>
            </a:r>
            <a:endParaRPr sz="2600">
              <a:solidFill>
                <a:srgbClr val="6652E4"/>
              </a:solidFill>
              <a:latin typeface="Montserrat Black"/>
              <a:ea typeface="Montserrat Black"/>
              <a:cs typeface="Montserrat Black"/>
              <a:sym typeface="Montserrat Black"/>
            </a:endParaRPr>
          </a:p>
        </p:txBody>
      </p:sp>
      <p:sp>
        <p:nvSpPr>
          <p:cNvPr id="929" name="Google Shape;929;p122"/>
          <p:cNvSpPr/>
          <p:nvPr/>
        </p:nvSpPr>
        <p:spPr>
          <a:xfrm>
            <a:off x="1002300" y="991175"/>
            <a:ext cx="551400" cy="70200"/>
          </a:xfrm>
          <a:prstGeom prst="rect">
            <a:avLst/>
          </a:prstGeom>
          <a:solidFill>
            <a:srgbClr val="F1D6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122"/>
          <p:cNvSpPr txBox="1"/>
          <p:nvPr/>
        </p:nvSpPr>
        <p:spPr>
          <a:xfrm>
            <a:off x="948000" y="110850"/>
            <a:ext cx="3000000" cy="31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1000">
                <a:solidFill>
                  <a:srgbClr val="F1D624"/>
                </a:solidFill>
                <a:latin typeface="Montserrat"/>
                <a:ea typeface="Montserrat"/>
                <a:cs typeface="Montserrat"/>
                <a:sym typeface="Montserrat"/>
              </a:rPr>
              <a:t>07. Additional case studies</a:t>
            </a:r>
            <a:endParaRPr sz="1000">
              <a:solidFill>
                <a:srgbClr val="F1D624"/>
              </a:solidFill>
              <a:latin typeface="Montserrat"/>
              <a:ea typeface="Montserrat"/>
              <a:cs typeface="Montserrat"/>
              <a:sym typeface="Montserrat"/>
            </a:endParaRPr>
          </a:p>
        </p:txBody>
      </p:sp>
      <p:sp>
        <p:nvSpPr>
          <p:cNvPr id="931" name="Google Shape;931;p122"/>
          <p:cNvSpPr txBox="1"/>
          <p:nvPr/>
        </p:nvSpPr>
        <p:spPr>
          <a:xfrm>
            <a:off x="5752325" y="4536950"/>
            <a:ext cx="1743300" cy="393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pl" sz="1000" u="sng">
                <a:solidFill>
                  <a:srgbClr val="EE6268"/>
                </a:solidFill>
                <a:latin typeface="Montserrat"/>
                <a:ea typeface="Montserrat"/>
                <a:cs typeface="Montserrat"/>
                <a:sym typeface="Montserrat"/>
                <a:hlinkClick r:id="rId5">
                  <a:extLst>
                    <a:ext uri="{A12FA001-AC4F-418D-AE19-62706E023703}">
                      <ahyp:hlinkClr val="tx"/>
                    </a:ext>
                  </a:extLst>
                </a:hlinkClick>
              </a:rPr>
              <a:t>Ionoview Case Study</a:t>
            </a:r>
            <a:endParaRPr sz="1000">
              <a:solidFill>
                <a:srgbClr val="EE6268"/>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5" name="Shape 935"/>
        <p:cNvGrpSpPr/>
        <p:nvPr/>
      </p:nvGrpSpPr>
      <p:grpSpPr>
        <a:xfrm>
          <a:off x="0" y="0"/>
          <a:ext cx="0" cy="0"/>
          <a:chOff x="0" y="0"/>
          <a:chExt cx="0" cy="0"/>
        </a:xfrm>
      </p:grpSpPr>
      <p:sp>
        <p:nvSpPr>
          <p:cNvPr id="936" name="Google Shape;936;p123"/>
          <p:cNvSpPr txBox="1"/>
          <p:nvPr/>
        </p:nvSpPr>
        <p:spPr>
          <a:xfrm>
            <a:off x="5017950" y="1886900"/>
            <a:ext cx="1331100" cy="61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l" sz="10000">
                <a:solidFill>
                  <a:srgbClr val="F1D624"/>
                </a:solidFill>
                <a:latin typeface="Montserrat"/>
                <a:ea typeface="Montserrat"/>
                <a:cs typeface="Montserrat"/>
                <a:sym typeface="Montserrat"/>
              </a:rPr>
              <a:t>“</a:t>
            </a:r>
            <a:endParaRPr b="1" sz="10000">
              <a:solidFill>
                <a:srgbClr val="F1D624"/>
              </a:solidFill>
              <a:latin typeface="Montserrat"/>
              <a:ea typeface="Montserrat"/>
              <a:cs typeface="Montserrat"/>
              <a:sym typeface="Montserrat"/>
            </a:endParaRPr>
          </a:p>
        </p:txBody>
      </p:sp>
      <p:sp>
        <p:nvSpPr>
          <p:cNvPr id="937" name="Google Shape;937;p123"/>
          <p:cNvSpPr txBox="1"/>
          <p:nvPr/>
        </p:nvSpPr>
        <p:spPr>
          <a:xfrm>
            <a:off x="609600" y="693450"/>
            <a:ext cx="7774800" cy="619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u="sng">
              <a:solidFill>
                <a:srgbClr val="6652E4"/>
              </a:solidFill>
              <a:latin typeface="Montserrat"/>
              <a:ea typeface="Montserrat"/>
              <a:cs typeface="Montserrat"/>
              <a:sym typeface="Montserrat"/>
              <a:hlinkClick r:id="rId3">
                <a:extLst>
                  <a:ext uri="{A12FA001-AC4F-418D-AE19-62706E023703}">
                    <ahyp:hlinkClr val="tx"/>
                  </a:ext>
                </a:extLst>
              </a:hlinkClick>
            </a:endParaRPr>
          </a:p>
        </p:txBody>
      </p:sp>
      <p:sp>
        <p:nvSpPr>
          <p:cNvPr id="938" name="Google Shape;938;p123"/>
          <p:cNvSpPr txBox="1"/>
          <p:nvPr/>
        </p:nvSpPr>
        <p:spPr>
          <a:xfrm>
            <a:off x="5277500" y="2293650"/>
            <a:ext cx="2980200" cy="1353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i="1" lang="pl" sz="1200">
                <a:solidFill>
                  <a:schemeClr val="dk1"/>
                </a:solidFill>
                <a:latin typeface="Montserrat"/>
                <a:ea typeface="Montserrat"/>
                <a:cs typeface="Montserrat"/>
                <a:sym typeface="Montserrat"/>
              </a:rPr>
              <a:t>“We moved away from our previous developer and made the switch to Boldare. After this, our process improved tenfold. They have a much better process with proper scrum, code reviews, automated testing, and a higher engineering quality.”</a:t>
            </a:r>
            <a:endParaRPr i="1" sz="12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None/>
            </a:pPr>
            <a:r>
              <a:rPr lang="pl" sz="1200">
                <a:solidFill>
                  <a:schemeClr val="dk1"/>
                </a:solidFill>
                <a:latin typeface="Montserrat"/>
                <a:ea typeface="Montserrat"/>
                <a:cs typeface="Montserrat"/>
                <a:sym typeface="Montserrat"/>
              </a:rPr>
              <a:t>Development Business Manager, Takamol Holding</a:t>
            </a:r>
            <a:endParaRPr sz="1200">
              <a:solidFill>
                <a:schemeClr val="dk1"/>
              </a:solidFill>
              <a:latin typeface="Montserrat"/>
              <a:ea typeface="Montserrat"/>
              <a:cs typeface="Montserrat"/>
              <a:sym typeface="Montserrat"/>
            </a:endParaRPr>
          </a:p>
        </p:txBody>
      </p:sp>
      <p:sp>
        <p:nvSpPr>
          <p:cNvPr id="939" name="Google Shape;939;p123"/>
          <p:cNvSpPr txBox="1"/>
          <p:nvPr>
            <p:ph idx="12" type="sldNum"/>
          </p:nvPr>
        </p:nvSpPr>
        <p:spPr>
          <a:xfrm>
            <a:off x="8472458" y="47203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l"/>
              <a:t>‹#›</a:t>
            </a:fld>
            <a:endParaRPr/>
          </a:p>
        </p:txBody>
      </p:sp>
      <p:pic>
        <p:nvPicPr>
          <p:cNvPr id="940" name="Google Shape;940;p123"/>
          <p:cNvPicPr preferRelativeResize="0"/>
          <p:nvPr/>
        </p:nvPicPr>
        <p:blipFill rotWithShape="1">
          <a:blip r:embed="rId4">
            <a:alphaModFix/>
          </a:blip>
          <a:srcRect b="1750" l="0" r="0" t="-1750"/>
          <a:stretch/>
        </p:blipFill>
        <p:spPr>
          <a:xfrm>
            <a:off x="1002300" y="2090825"/>
            <a:ext cx="3095895" cy="2860535"/>
          </a:xfrm>
          <a:prstGeom prst="rect">
            <a:avLst/>
          </a:prstGeom>
          <a:noFill/>
          <a:ln>
            <a:noFill/>
          </a:ln>
        </p:spPr>
      </p:pic>
      <p:sp>
        <p:nvSpPr>
          <p:cNvPr id="941" name="Google Shape;941;p123"/>
          <p:cNvSpPr txBox="1"/>
          <p:nvPr/>
        </p:nvSpPr>
        <p:spPr>
          <a:xfrm>
            <a:off x="4572000" y="4720375"/>
            <a:ext cx="4518300" cy="696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pl" sz="800" u="sng">
                <a:solidFill>
                  <a:srgbClr val="EE6268"/>
                </a:solidFill>
                <a:latin typeface="Montserrat Medium"/>
                <a:ea typeface="Montserrat Medium"/>
                <a:cs typeface="Montserrat Medium"/>
                <a:sym typeface="Montserrat Medium"/>
                <a:hlinkClick r:id="rId5">
                  <a:extLst>
                    <a:ext uri="{A12FA001-AC4F-418D-AE19-62706E023703}">
                      <ahyp:hlinkClr val="tx"/>
                    </a:ext>
                  </a:extLst>
                </a:hlinkClick>
              </a:rPr>
              <a:t>Case Study: How to deliver an e-commerce platform MVP in just 6 weeks</a:t>
            </a:r>
            <a:endParaRPr sz="800">
              <a:solidFill>
                <a:srgbClr val="EE6268"/>
              </a:solidFill>
              <a:latin typeface="Montserrat Light"/>
              <a:ea typeface="Montserrat Light"/>
              <a:cs typeface="Montserrat Light"/>
              <a:sym typeface="Montserrat Light"/>
            </a:endParaRPr>
          </a:p>
        </p:txBody>
      </p:sp>
      <p:sp>
        <p:nvSpPr>
          <p:cNvPr id="942" name="Google Shape;942;p123"/>
          <p:cNvSpPr txBox="1"/>
          <p:nvPr/>
        </p:nvSpPr>
        <p:spPr>
          <a:xfrm>
            <a:off x="948000" y="1101600"/>
            <a:ext cx="7751400" cy="619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pl" sz="1100">
                <a:solidFill>
                  <a:schemeClr val="dk1"/>
                </a:solidFill>
                <a:latin typeface="Montserrat"/>
                <a:ea typeface="Montserrat"/>
                <a:cs typeface="Montserrat"/>
                <a:sym typeface="Montserrat"/>
              </a:rPr>
              <a:t>Products for: Takamol Holding</a:t>
            </a:r>
            <a:br>
              <a:rPr b="1" lang="pl" sz="1100">
                <a:solidFill>
                  <a:schemeClr val="dk1"/>
                </a:solidFill>
                <a:latin typeface="Montserrat"/>
                <a:ea typeface="Montserrat"/>
                <a:cs typeface="Montserrat"/>
                <a:sym typeface="Montserrat"/>
              </a:rPr>
            </a:br>
            <a:r>
              <a:rPr b="1" lang="pl" sz="1100">
                <a:solidFill>
                  <a:schemeClr val="dk1"/>
                </a:solidFill>
                <a:latin typeface="Montserrat"/>
                <a:ea typeface="Montserrat"/>
                <a:cs typeface="Montserrat"/>
                <a:sym typeface="Montserrat"/>
              </a:rPr>
              <a:t>Delivery: </a:t>
            </a:r>
            <a:r>
              <a:rPr lang="pl" sz="1100">
                <a:solidFill>
                  <a:schemeClr val="dk1"/>
                </a:solidFill>
                <a:latin typeface="Montserrat"/>
                <a:ea typeface="Montserrat"/>
                <a:cs typeface="Montserrat"/>
                <a:sym typeface="Montserrat"/>
              </a:rPr>
              <a:t>MVP of the e-commerce platform within a 6-week deadline, and 3 years’ product market-fit &amp; scaling.</a:t>
            </a:r>
            <a:endParaRPr>
              <a:solidFill>
                <a:schemeClr val="dk1"/>
              </a:solidFill>
              <a:latin typeface="Montserrat"/>
              <a:ea typeface="Montserrat"/>
              <a:cs typeface="Montserrat"/>
              <a:sym typeface="Montserrat"/>
            </a:endParaRPr>
          </a:p>
        </p:txBody>
      </p:sp>
      <p:sp>
        <p:nvSpPr>
          <p:cNvPr id="943" name="Google Shape;943;p123"/>
          <p:cNvSpPr txBox="1"/>
          <p:nvPr/>
        </p:nvSpPr>
        <p:spPr>
          <a:xfrm>
            <a:off x="909000" y="340175"/>
            <a:ext cx="7465500" cy="6510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pl" sz="2600">
                <a:solidFill>
                  <a:srgbClr val="242424"/>
                </a:solidFill>
                <a:latin typeface="Montserrat Black"/>
                <a:ea typeface="Montserrat Black"/>
                <a:cs typeface="Montserrat Black"/>
                <a:sym typeface="Montserrat Black"/>
              </a:rPr>
              <a:t>Tojjar</a:t>
            </a:r>
            <a:endParaRPr sz="2600">
              <a:solidFill>
                <a:srgbClr val="6652E4"/>
              </a:solidFill>
              <a:latin typeface="Montserrat Black"/>
              <a:ea typeface="Montserrat Black"/>
              <a:cs typeface="Montserrat Black"/>
              <a:sym typeface="Montserrat Black"/>
            </a:endParaRPr>
          </a:p>
        </p:txBody>
      </p:sp>
      <p:sp>
        <p:nvSpPr>
          <p:cNvPr id="944" name="Google Shape;944;p123"/>
          <p:cNvSpPr/>
          <p:nvPr/>
        </p:nvSpPr>
        <p:spPr>
          <a:xfrm>
            <a:off x="1002300" y="991175"/>
            <a:ext cx="551400" cy="70200"/>
          </a:xfrm>
          <a:prstGeom prst="rect">
            <a:avLst/>
          </a:prstGeom>
          <a:solidFill>
            <a:srgbClr val="F1D6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123"/>
          <p:cNvSpPr txBox="1"/>
          <p:nvPr/>
        </p:nvSpPr>
        <p:spPr>
          <a:xfrm>
            <a:off x="948000" y="110850"/>
            <a:ext cx="3000000" cy="31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1000">
                <a:solidFill>
                  <a:srgbClr val="F1D624"/>
                </a:solidFill>
                <a:latin typeface="Montserrat"/>
                <a:ea typeface="Montserrat"/>
                <a:cs typeface="Montserrat"/>
                <a:sym typeface="Montserrat"/>
              </a:rPr>
              <a:t>07. Additional case studies</a:t>
            </a:r>
            <a:endParaRPr sz="1000">
              <a:solidFill>
                <a:srgbClr val="F1D624"/>
              </a:solidFill>
              <a:latin typeface="Montserrat"/>
              <a:ea typeface="Montserrat"/>
              <a:cs typeface="Montserrat"/>
              <a:sym typeface="Montserrat"/>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9" name="Shape 949"/>
        <p:cNvGrpSpPr/>
        <p:nvPr/>
      </p:nvGrpSpPr>
      <p:grpSpPr>
        <a:xfrm>
          <a:off x="0" y="0"/>
          <a:ext cx="0" cy="0"/>
          <a:chOff x="0" y="0"/>
          <a:chExt cx="0" cy="0"/>
        </a:xfrm>
      </p:grpSpPr>
      <p:sp>
        <p:nvSpPr>
          <p:cNvPr id="950" name="Google Shape;950;p124"/>
          <p:cNvSpPr txBox="1"/>
          <p:nvPr/>
        </p:nvSpPr>
        <p:spPr>
          <a:xfrm>
            <a:off x="5398950" y="1886900"/>
            <a:ext cx="1331100" cy="61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l" sz="10000">
                <a:solidFill>
                  <a:srgbClr val="F1D624"/>
                </a:solidFill>
                <a:latin typeface="Montserrat"/>
                <a:ea typeface="Montserrat"/>
                <a:cs typeface="Montserrat"/>
                <a:sym typeface="Montserrat"/>
              </a:rPr>
              <a:t>“</a:t>
            </a:r>
            <a:endParaRPr b="1" sz="10000">
              <a:solidFill>
                <a:srgbClr val="F1D624"/>
              </a:solidFill>
              <a:latin typeface="Montserrat"/>
              <a:ea typeface="Montserrat"/>
              <a:cs typeface="Montserrat"/>
              <a:sym typeface="Montserrat"/>
            </a:endParaRPr>
          </a:p>
        </p:txBody>
      </p:sp>
      <p:sp>
        <p:nvSpPr>
          <p:cNvPr id="951" name="Google Shape;951;p124"/>
          <p:cNvSpPr txBox="1"/>
          <p:nvPr/>
        </p:nvSpPr>
        <p:spPr>
          <a:xfrm>
            <a:off x="609600" y="609600"/>
            <a:ext cx="8335200" cy="1005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u="sng">
              <a:solidFill>
                <a:srgbClr val="6652E4"/>
              </a:solidFill>
              <a:latin typeface="Montserrat"/>
              <a:ea typeface="Montserrat"/>
              <a:cs typeface="Montserrat"/>
              <a:sym typeface="Montserrat"/>
              <a:hlinkClick r:id="rId3">
                <a:extLst>
                  <a:ext uri="{A12FA001-AC4F-418D-AE19-62706E023703}">
                    <ahyp:hlinkClr val="tx"/>
                  </a:ext>
                </a:extLst>
              </a:hlinkClick>
            </a:endParaRPr>
          </a:p>
        </p:txBody>
      </p:sp>
      <p:sp>
        <p:nvSpPr>
          <p:cNvPr id="952" name="Google Shape;952;p124"/>
          <p:cNvSpPr txBox="1"/>
          <p:nvPr/>
        </p:nvSpPr>
        <p:spPr>
          <a:xfrm>
            <a:off x="5738400" y="2354850"/>
            <a:ext cx="2619900" cy="1806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i="1" lang="pl" sz="1200">
                <a:latin typeface="Montserrat"/>
                <a:ea typeface="Montserrat"/>
                <a:cs typeface="Montserrat"/>
                <a:sym typeface="Montserrat"/>
              </a:rPr>
              <a:t>“Boldare was able to combine their experience and knowledge to quickly and professionally adjust to our requirements and expectations throughout all projects.”</a:t>
            </a:r>
            <a:endParaRPr i="1" sz="1200">
              <a:latin typeface="Montserrat"/>
              <a:ea typeface="Montserrat"/>
              <a:cs typeface="Montserrat"/>
              <a:sym typeface="Montserrat"/>
            </a:endParaRPr>
          </a:p>
          <a:p>
            <a:pPr indent="0" lvl="0" marL="0" rtl="0" algn="l">
              <a:spcBef>
                <a:spcPts val="0"/>
              </a:spcBef>
              <a:spcAft>
                <a:spcPts val="0"/>
              </a:spcAft>
              <a:buNone/>
            </a:pPr>
            <a:r>
              <a:t/>
            </a:r>
            <a:endParaRPr sz="1200">
              <a:latin typeface="Montserrat"/>
              <a:ea typeface="Montserrat"/>
              <a:cs typeface="Montserrat"/>
              <a:sym typeface="Montserrat"/>
            </a:endParaRPr>
          </a:p>
          <a:p>
            <a:pPr indent="0" lvl="0" marL="0" rtl="0" algn="l">
              <a:spcBef>
                <a:spcPts val="0"/>
              </a:spcBef>
              <a:spcAft>
                <a:spcPts val="0"/>
              </a:spcAft>
              <a:buNone/>
            </a:pPr>
            <a:r>
              <a:rPr lang="pl" sz="1200">
                <a:latin typeface="Montserrat"/>
                <a:ea typeface="Montserrat"/>
                <a:cs typeface="Montserrat"/>
                <a:sym typeface="Montserrat"/>
              </a:rPr>
              <a:t>Martin Frederiksen, </a:t>
            </a:r>
            <a:endParaRPr sz="1200">
              <a:latin typeface="Montserrat"/>
              <a:ea typeface="Montserrat"/>
              <a:cs typeface="Montserrat"/>
              <a:sym typeface="Montserrat"/>
            </a:endParaRPr>
          </a:p>
          <a:p>
            <a:pPr indent="0" lvl="0" marL="0" rtl="0" algn="l">
              <a:spcBef>
                <a:spcPts val="0"/>
              </a:spcBef>
              <a:spcAft>
                <a:spcPts val="0"/>
              </a:spcAft>
              <a:buNone/>
            </a:pPr>
            <a:r>
              <a:rPr lang="pl" sz="1200">
                <a:latin typeface="Montserrat"/>
                <a:ea typeface="Montserrat"/>
                <a:cs typeface="Montserrat"/>
                <a:sym typeface="Montserrat"/>
              </a:rPr>
              <a:t>VP of Product Management</a:t>
            </a:r>
            <a:endParaRPr sz="1200">
              <a:latin typeface="Montserrat"/>
              <a:ea typeface="Montserrat"/>
              <a:cs typeface="Montserrat"/>
              <a:sym typeface="Montserrat"/>
            </a:endParaRPr>
          </a:p>
        </p:txBody>
      </p:sp>
      <p:sp>
        <p:nvSpPr>
          <p:cNvPr id="953" name="Google Shape;953;p124"/>
          <p:cNvSpPr txBox="1"/>
          <p:nvPr>
            <p:ph idx="12" type="sldNum"/>
          </p:nvPr>
        </p:nvSpPr>
        <p:spPr>
          <a:xfrm>
            <a:off x="8472458" y="47203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pl"/>
              <a:t>‹#›</a:t>
            </a:fld>
            <a:endParaRPr/>
          </a:p>
        </p:txBody>
      </p:sp>
      <p:grpSp>
        <p:nvGrpSpPr>
          <p:cNvPr id="954" name="Google Shape;954;p124"/>
          <p:cNvGrpSpPr/>
          <p:nvPr/>
        </p:nvGrpSpPr>
        <p:grpSpPr>
          <a:xfrm>
            <a:off x="840848" y="2343145"/>
            <a:ext cx="2996492" cy="2057283"/>
            <a:chOff x="669400" y="1641825"/>
            <a:chExt cx="3845600" cy="2640250"/>
          </a:xfrm>
        </p:grpSpPr>
        <p:pic>
          <p:nvPicPr>
            <p:cNvPr id="955" name="Google Shape;955;p124"/>
            <p:cNvPicPr preferRelativeResize="0"/>
            <p:nvPr/>
          </p:nvPicPr>
          <p:blipFill>
            <a:blip r:embed="rId4">
              <a:alphaModFix/>
            </a:blip>
            <a:stretch>
              <a:fillRect/>
            </a:stretch>
          </p:blipFill>
          <p:spPr>
            <a:xfrm>
              <a:off x="669400" y="1641825"/>
              <a:ext cx="3845600" cy="2640250"/>
            </a:xfrm>
            <a:prstGeom prst="rect">
              <a:avLst/>
            </a:prstGeom>
            <a:noFill/>
            <a:ln>
              <a:noFill/>
            </a:ln>
          </p:spPr>
        </p:pic>
        <p:pic>
          <p:nvPicPr>
            <p:cNvPr id="956" name="Google Shape;956;p124"/>
            <p:cNvPicPr preferRelativeResize="0"/>
            <p:nvPr/>
          </p:nvPicPr>
          <p:blipFill rotWithShape="1">
            <a:blip r:embed="rId5">
              <a:alphaModFix/>
            </a:blip>
            <a:srcRect b="3200" l="51885" r="1260" t="4565"/>
            <a:stretch/>
          </p:blipFill>
          <p:spPr>
            <a:xfrm>
              <a:off x="1135525" y="1790700"/>
              <a:ext cx="2904875" cy="2059000"/>
            </a:xfrm>
            <a:prstGeom prst="rect">
              <a:avLst/>
            </a:prstGeom>
            <a:noFill/>
            <a:ln>
              <a:noFill/>
            </a:ln>
          </p:spPr>
        </p:pic>
      </p:grpSp>
      <p:grpSp>
        <p:nvGrpSpPr>
          <p:cNvPr id="957" name="Google Shape;957;p124"/>
          <p:cNvGrpSpPr/>
          <p:nvPr/>
        </p:nvGrpSpPr>
        <p:grpSpPr>
          <a:xfrm>
            <a:off x="2661141" y="2589827"/>
            <a:ext cx="2411339" cy="2295620"/>
            <a:chOff x="361950" y="971275"/>
            <a:chExt cx="3990301" cy="3990301"/>
          </a:xfrm>
        </p:grpSpPr>
        <p:pic>
          <p:nvPicPr>
            <p:cNvPr id="958" name="Google Shape;958;p124"/>
            <p:cNvPicPr preferRelativeResize="0"/>
            <p:nvPr/>
          </p:nvPicPr>
          <p:blipFill>
            <a:blip r:embed="rId6">
              <a:alphaModFix/>
            </a:blip>
            <a:stretch>
              <a:fillRect/>
            </a:stretch>
          </p:blipFill>
          <p:spPr>
            <a:xfrm>
              <a:off x="361950" y="971275"/>
              <a:ext cx="3990301" cy="3990301"/>
            </a:xfrm>
            <a:prstGeom prst="rect">
              <a:avLst/>
            </a:prstGeom>
            <a:noFill/>
            <a:ln>
              <a:noFill/>
            </a:ln>
          </p:spPr>
        </p:pic>
        <p:pic>
          <p:nvPicPr>
            <p:cNvPr id="959" name="Google Shape;959;p124"/>
            <p:cNvPicPr preferRelativeResize="0"/>
            <p:nvPr/>
          </p:nvPicPr>
          <p:blipFill rotWithShape="1">
            <a:blip r:embed="rId5">
              <a:alphaModFix/>
            </a:blip>
            <a:srcRect b="11186" l="16637" r="66790" t="6563"/>
            <a:stretch/>
          </p:blipFill>
          <p:spPr>
            <a:xfrm>
              <a:off x="1600200" y="1504950"/>
              <a:ext cx="1619250" cy="2857500"/>
            </a:xfrm>
            <a:prstGeom prst="rect">
              <a:avLst/>
            </a:prstGeom>
            <a:noFill/>
            <a:ln>
              <a:noFill/>
            </a:ln>
          </p:spPr>
        </p:pic>
      </p:grpSp>
      <p:sp>
        <p:nvSpPr>
          <p:cNvPr id="960" name="Google Shape;960;p124"/>
          <p:cNvSpPr txBox="1"/>
          <p:nvPr/>
        </p:nvSpPr>
        <p:spPr>
          <a:xfrm>
            <a:off x="467775" y="97300"/>
            <a:ext cx="7465500" cy="6510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t/>
            </a:r>
            <a:endParaRPr sz="2600">
              <a:solidFill>
                <a:srgbClr val="6652E4"/>
              </a:solidFill>
              <a:latin typeface="Montserrat Black"/>
              <a:ea typeface="Montserrat Black"/>
              <a:cs typeface="Montserrat Black"/>
              <a:sym typeface="Montserrat Black"/>
            </a:endParaRPr>
          </a:p>
        </p:txBody>
      </p:sp>
      <p:sp>
        <p:nvSpPr>
          <p:cNvPr id="961" name="Google Shape;961;p124"/>
          <p:cNvSpPr txBox="1"/>
          <p:nvPr/>
        </p:nvSpPr>
        <p:spPr>
          <a:xfrm>
            <a:off x="948000" y="1101600"/>
            <a:ext cx="7751400" cy="619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pl" sz="1100">
                <a:solidFill>
                  <a:schemeClr val="dk1"/>
                </a:solidFill>
                <a:latin typeface="Montserrat"/>
                <a:ea typeface="Montserrat"/>
                <a:cs typeface="Montserrat"/>
                <a:sym typeface="Montserrat"/>
              </a:rPr>
              <a:t>Products for: Agnitio</a:t>
            </a:r>
            <a:br>
              <a:rPr b="1" lang="pl" sz="1100">
                <a:solidFill>
                  <a:schemeClr val="dk1"/>
                </a:solidFill>
                <a:latin typeface="Montserrat"/>
                <a:ea typeface="Montserrat"/>
                <a:cs typeface="Montserrat"/>
                <a:sym typeface="Montserrat"/>
              </a:rPr>
            </a:br>
            <a:r>
              <a:rPr b="1" lang="pl" sz="1100">
                <a:solidFill>
                  <a:schemeClr val="dk1"/>
                </a:solidFill>
                <a:latin typeface="Montserrat"/>
                <a:ea typeface="Montserrat"/>
                <a:cs typeface="Montserrat"/>
                <a:sym typeface="Montserrat"/>
              </a:rPr>
              <a:t>Delivery: </a:t>
            </a:r>
            <a:r>
              <a:rPr lang="pl" sz="1100">
                <a:solidFill>
                  <a:srgbClr val="333333"/>
                </a:solidFill>
                <a:highlight>
                  <a:srgbClr val="FFFFFF"/>
                </a:highlight>
                <a:latin typeface="Montserrat"/>
                <a:ea typeface="Montserrat"/>
                <a:cs typeface="Montserrat"/>
                <a:sym typeface="Montserrat"/>
              </a:rPr>
              <a:t>Multi-device CLM system, which enables and empowers communication between sales representatives and stakeholders: doctors, nurses, pharmacists, and patients.</a:t>
            </a:r>
            <a:endParaRPr sz="1100">
              <a:solidFill>
                <a:srgbClr val="333333"/>
              </a:solidFill>
              <a:highlight>
                <a:srgbClr val="FFFFFF"/>
              </a:highlight>
              <a:uFill>
                <a:noFill/>
              </a:uFill>
              <a:latin typeface="Montserrat"/>
              <a:ea typeface="Montserrat"/>
              <a:cs typeface="Montserrat"/>
              <a:sym typeface="Montserrat"/>
              <a:hlinkClick r:id="rId7">
                <a:extLst>
                  <a:ext uri="{A12FA001-AC4F-418D-AE19-62706E023703}">
                    <ahyp:hlinkClr val="tx"/>
                  </a:ext>
                </a:extLst>
              </a:hlinkClick>
            </a:endParaRPr>
          </a:p>
        </p:txBody>
      </p:sp>
      <p:sp>
        <p:nvSpPr>
          <p:cNvPr id="962" name="Google Shape;962;p124"/>
          <p:cNvSpPr txBox="1"/>
          <p:nvPr/>
        </p:nvSpPr>
        <p:spPr>
          <a:xfrm>
            <a:off x="909000" y="340175"/>
            <a:ext cx="7465500" cy="6510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pl" sz="2600">
                <a:solidFill>
                  <a:srgbClr val="242424"/>
                </a:solidFill>
                <a:latin typeface="Montserrat Black"/>
                <a:ea typeface="Montserrat Black"/>
                <a:cs typeface="Montserrat Black"/>
                <a:sym typeface="Montserrat Black"/>
              </a:rPr>
              <a:t>Agnitio</a:t>
            </a:r>
            <a:endParaRPr sz="2600">
              <a:solidFill>
                <a:srgbClr val="6652E4"/>
              </a:solidFill>
              <a:latin typeface="Montserrat Black"/>
              <a:ea typeface="Montserrat Black"/>
              <a:cs typeface="Montserrat Black"/>
              <a:sym typeface="Montserrat Black"/>
            </a:endParaRPr>
          </a:p>
        </p:txBody>
      </p:sp>
      <p:sp>
        <p:nvSpPr>
          <p:cNvPr id="963" name="Google Shape;963;p124"/>
          <p:cNvSpPr/>
          <p:nvPr/>
        </p:nvSpPr>
        <p:spPr>
          <a:xfrm>
            <a:off x="1002300" y="991175"/>
            <a:ext cx="551400" cy="70200"/>
          </a:xfrm>
          <a:prstGeom prst="rect">
            <a:avLst/>
          </a:prstGeom>
          <a:solidFill>
            <a:srgbClr val="F1D6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124"/>
          <p:cNvSpPr txBox="1"/>
          <p:nvPr/>
        </p:nvSpPr>
        <p:spPr>
          <a:xfrm>
            <a:off x="948000" y="110850"/>
            <a:ext cx="3000000" cy="31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1000">
                <a:solidFill>
                  <a:srgbClr val="F1D624"/>
                </a:solidFill>
                <a:latin typeface="Montserrat"/>
                <a:ea typeface="Montserrat"/>
                <a:cs typeface="Montserrat"/>
                <a:sym typeface="Montserrat"/>
              </a:rPr>
              <a:t>07. Additional case studies</a:t>
            </a:r>
            <a:endParaRPr sz="1000">
              <a:solidFill>
                <a:srgbClr val="F1D624"/>
              </a:solidFill>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89"/>
          <p:cNvSpPr txBox="1"/>
          <p:nvPr/>
        </p:nvSpPr>
        <p:spPr>
          <a:xfrm>
            <a:off x="4835850" y="1024150"/>
            <a:ext cx="3098400" cy="16323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pl" sz="1000">
                <a:latin typeface="Montserrat Light"/>
                <a:ea typeface="Montserrat Light"/>
                <a:cs typeface="Montserrat Light"/>
                <a:sym typeface="Montserrat Light"/>
              </a:rPr>
              <a:t>Boldare has four offices in the following cities:</a:t>
            </a:r>
            <a:endParaRPr sz="1000">
              <a:latin typeface="Montserrat Light"/>
              <a:ea typeface="Montserrat Light"/>
              <a:cs typeface="Montserrat Light"/>
              <a:sym typeface="Montserrat Light"/>
            </a:endParaRPr>
          </a:p>
          <a:p>
            <a:pPr indent="-292100" lvl="0" marL="457200" rtl="0" algn="just">
              <a:lnSpc>
                <a:spcPct val="115000"/>
              </a:lnSpc>
              <a:spcBef>
                <a:spcPts val="0"/>
              </a:spcBef>
              <a:spcAft>
                <a:spcPts val="0"/>
              </a:spcAft>
              <a:buSzPts val="1000"/>
              <a:buFont typeface="Montserrat Light"/>
              <a:buChar char="❏"/>
            </a:pPr>
            <a:r>
              <a:rPr lang="pl" sz="1000">
                <a:latin typeface="Montserrat Light"/>
                <a:ea typeface="Montserrat Light"/>
                <a:cs typeface="Montserrat Light"/>
                <a:sym typeface="Montserrat Light"/>
              </a:rPr>
              <a:t>Gliwice (Headquarters)</a:t>
            </a:r>
            <a:endParaRPr sz="1000">
              <a:latin typeface="Montserrat Light"/>
              <a:ea typeface="Montserrat Light"/>
              <a:cs typeface="Montserrat Light"/>
              <a:sym typeface="Montserrat Light"/>
            </a:endParaRPr>
          </a:p>
          <a:p>
            <a:pPr indent="-292100" lvl="0" marL="457200" rtl="0" algn="just">
              <a:lnSpc>
                <a:spcPct val="115000"/>
              </a:lnSpc>
              <a:spcBef>
                <a:spcPts val="0"/>
              </a:spcBef>
              <a:spcAft>
                <a:spcPts val="0"/>
              </a:spcAft>
              <a:buSzPts val="1000"/>
              <a:buFont typeface="Montserrat Light"/>
              <a:buChar char="❏"/>
            </a:pPr>
            <a:r>
              <a:rPr lang="pl" sz="1000">
                <a:latin typeface="Montserrat Light"/>
                <a:ea typeface="Montserrat Light"/>
                <a:cs typeface="Montserrat Light"/>
                <a:sym typeface="Montserrat Light"/>
              </a:rPr>
              <a:t>Warsaw (Capital City of Poland)</a:t>
            </a:r>
            <a:endParaRPr sz="1000">
              <a:latin typeface="Montserrat Light"/>
              <a:ea typeface="Montserrat Light"/>
              <a:cs typeface="Montserrat Light"/>
              <a:sym typeface="Montserrat Light"/>
            </a:endParaRPr>
          </a:p>
          <a:p>
            <a:pPr indent="-292100" lvl="0" marL="457200" rtl="0" algn="just">
              <a:lnSpc>
                <a:spcPct val="115000"/>
              </a:lnSpc>
              <a:spcBef>
                <a:spcPts val="0"/>
              </a:spcBef>
              <a:spcAft>
                <a:spcPts val="0"/>
              </a:spcAft>
              <a:buSzPts val="1000"/>
              <a:buFont typeface="Montserrat Light"/>
              <a:buChar char="❏"/>
            </a:pPr>
            <a:r>
              <a:rPr lang="pl" sz="1000">
                <a:latin typeface="Montserrat Light"/>
                <a:ea typeface="Montserrat Light"/>
                <a:cs typeface="Montserrat Light"/>
                <a:sym typeface="Montserrat Light"/>
              </a:rPr>
              <a:t>Wroclaw</a:t>
            </a:r>
            <a:endParaRPr sz="1000">
              <a:latin typeface="Montserrat Light"/>
              <a:ea typeface="Montserrat Light"/>
              <a:cs typeface="Montserrat Light"/>
              <a:sym typeface="Montserrat Light"/>
            </a:endParaRPr>
          </a:p>
          <a:p>
            <a:pPr indent="-292100" lvl="0" marL="457200" rtl="0" algn="just">
              <a:lnSpc>
                <a:spcPct val="115000"/>
              </a:lnSpc>
              <a:spcBef>
                <a:spcPts val="0"/>
              </a:spcBef>
              <a:spcAft>
                <a:spcPts val="0"/>
              </a:spcAft>
              <a:buSzPts val="1000"/>
              <a:buFont typeface="Montserrat Light"/>
              <a:buChar char="❏"/>
            </a:pPr>
            <a:r>
              <a:rPr lang="pl" sz="1000">
                <a:latin typeface="Montserrat Light"/>
                <a:ea typeface="Montserrat Light"/>
                <a:cs typeface="Montserrat Light"/>
                <a:sym typeface="Montserrat Light"/>
              </a:rPr>
              <a:t>Cracow</a:t>
            </a:r>
            <a:endParaRPr sz="1000">
              <a:latin typeface="Montserrat Light"/>
              <a:ea typeface="Montserrat Light"/>
              <a:cs typeface="Montserrat Light"/>
              <a:sym typeface="Montserrat Light"/>
            </a:endParaRPr>
          </a:p>
          <a:p>
            <a:pPr indent="0" lvl="0" marL="0" rtl="0" algn="just">
              <a:lnSpc>
                <a:spcPct val="115000"/>
              </a:lnSpc>
              <a:spcBef>
                <a:spcPts val="0"/>
              </a:spcBef>
              <a:spcAft>
                <a:spcPts val="0"/>
              </a:spcAft>
              <a:buNone/>
            </a:pPr>
            <a:r>
              <a:t/>
            </a:r>
            <a:endParaRPr sz="1000">
              <a:latin typeface="Montserrat Light"/>
              <a:ea typeface="Montserrat Light"/>
              <a:cs typeface="Montserrat Light"/>
              <a:sym typeface="Montserrat Light"/>
            </a:endParaRPr>
          </a:p>
          <a:p>
            <a:pPr indent="457200" lvl="0" marL="0" rtl="0" algn="just">
              <a:lnSpc>
                <a:spcPct val="115000"/>
              </a:lnSpc>
              <a:spcBef>
                <a:spcPts val="0"/>
              </a:spcBef>
              <a:spcAft>
                <a:spcPts val="1600"/>
              </a:spcAft>
              <a:buNone/>
            </a:pPr>
            <a:r>
              <a:rPr lang="pl" sz="1000">
                <a:latin typeface="Montserrat Light"/>
                <a:ea typeface="Montserrat Light"/>
                <a:cs typeface="Montserrat Light"/>
                <a:sym typeface="Montserrat Light"/>
              </a:rPr>
              <a:t>Our offices reflect our way of working: they're agile, collaborative spaces supporting flat structure and change.</a:t>
            </a:r>
            <a:endParaRPr sz="1000">
              <a:latin typeface="Montserrat Light"/>
              <a:ea typeface="Montserrat Light"/>
              <a:cs typeface="Montserrat Light"/>
              <a:sym typeface="Montserrat Light"/>
            </a:endParaRPr>
          </a:p>
        </p:txBody>
      </p:sp>
      <p:sp>
        <p:nvSpPr>
          <p:cNvPr id="470" name="Google Shape;470;p89"/>
          <p:cNvSpPr txBox="1"/>
          <p:nvPr/>
        </p:nvSpPr>
        <p:spPr>
          <a:xfrm>
            <a:off x="4823300" y="722825"/>
            <a:ext cx="3570300" cy="301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pl">
                <a:solidFill>
                  <a:srgbClr val="A9B8D8"/>
                </a:solidFill>
                <a:latin typeface="Montserrat"/>
                <a:ea typeface="Montserrat"/>
                <a:cs typeface="Montserrat"/>
                <a:sym typeface="Montserrat"/>
              </a:rPr>
              <a:t>01.c Our offices</a:t>
            </a:r>
            <a:endParaRPr b="1">
              <a:solidFill>
                <a:srgbClr val="A9B8D8"/>
              </a:solidFill>
              <a:latin typeface="Montserrat"/>
              <a:ea typeface="Montserrat"/>
              <a:cs typeface="Montserrat"/>
              <a:sym typeface="Montserrat"/>
            </a:endParaRPr>
          </a:p>
        </p:txBody>
      </p:sp>
      <p:sp>
        <p:nvSpPr>
          <p:cNvPr id="471" name="Google Shape;471;p89"/>
          <p:cNvSpPr txBox="1"/>
          <p:nvPr>
            <p:ph idx="12" type="sldNum"/>
          </p:nvPr>
        </p:nvSpPr>
        <p:spPr>
          <a:xfrm>
            <a:off x="8472458" y="47203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l"/>
              <a:t>‹#›</a:t>
            </a:fld>
            <a:endParaRPr/>
          </a:p>
        </p:txBody>
      </p:sp>
      <p:pic>
        <p:nvPicPr>
          <p:cNvPr id="472" name="Google Shape;472;p89"/>
          <p:cNvPicPr preferRelativeResize="0"/>
          <p:nvPr/>
        </p:nvPicPr>
        <p:blipFill>
          <a:blip r:embed="rId3">
            <a:alphaModFix/>
          </a:blip>
          <a:stretch>
            <a:fillRect/>
          </a:stretch>
        </p:blipFill>
        <p:spPr>
          <a:xfrm>
            <a:off x="4679775" y="2940425"/>
            <a:ext cx="2782225" cy="1856150"/>
          </a:xfrm>
          <a:prstGeom prst="rect">
            <a:avLst/>
          </a:prstGeom>
          <a:noFill/>
          <a:ln>
            <a:noFill/>
          </a:ln>
        </p:spPr>
      </p:pic>
      <p:pic>
        <p:nvPicPr>
          <p:cNvPr id="473" name="Google Shape;473;p89"/>
          <p:cNvPicPr preferRelativeResize="0"/>
          <p:nvPr/>
        </p:nvPicPr>
        <p:blipFill>
          <a:blip r:embed="rId4">
            <a:alphaModFix/>
          </a:blip>
          <a:stretch>
            <a:fillRect/>
          </a:stretch>
        </p:blipFill>
        <p:spPr>
          <a:xfrm>
            <a:off x="1264200" y="865975"/>
            <a:ext cx="1589807" cy="2384710"/>
          </a:xfrm>
          <a:prstGeom prst="rect">
            <a:avLst/>
          </a:prstGeom>
          <a:noFill/>
          <a:ln>
            <a:noFill/>
          </a:ln>
        </p:spPr>
      </p:pic>
      <p:pic>
        <p:nvPicPr>
          <p:cNvPr id="474" name="Google Shape;474;p89"/>
          <p:cNvPicPr preferRelativeResize="0"/>
          <p:nvPr/>
        </p:nvPicPr>
        <p:blipFill>
          <a:blip r:embed="rId5">
            <a:alphaModFix/>
          </a:blip>
          <a:stretch>
            <a:fillRect/>
          </a:stretch>
        </p:blipFill>
        <p:spPr>
          <a:xfrm>
            <a:off x="1804903" y="2940441"/>
            <a:ext cx="2782218" cy="1856134"/>
          </a:xfrm>
          <a:prstGeom prst="rect">
            <a:avLst/>
          </a:prstGeom>
          <a:noFill/>
          <a:ln cap="flat" cmpd="sng" w="76200">
            <a:solidFill>
              <a:srgbClr val="FFFFFF"/>
            </a:solidFill>
            <a:prstDash val="solid"/>
            <a:round/>
            <a:headEnd len="sm" w="sm" type="none"/>
            <a:tailEnd len="sm" w="sm" type="none"/>
          </a:ln>
        </p:spPr>
      </p:pic>
      <p:pic>
        <p:nvPicPr>
          <p:cNvPr id="475" name="Google Shape;475;p89"/>
          <p:cNvPicPr preferRelativeResize="0"/>
          <p:nvPr/>
        </p:nvPicPr>
        <p:blipFill rotWithShape="1">
          <a:blip r:embed="rId6">
            <a:alphaModFix/>
          </a:blip>
          <a:srcRect b="0" l="0" r="16742" t="0"/>
          <a:stretch/>
        </p:blipFill>
        <p:spPr>
          <a:xfrm>
            <a:off x="2921166" y="865975"/>
            <a:ext cx="1665956" cy="2000953"/>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8" name="Shape 968"/>
        <p:cNvGrpSpPr/>
        <p:nvPr/>
      </p:nvGrpSpPr>
      <p:grpSpPr>
        <a:xfrm>
          <a:off x="0" y="0"/>
          <a:ext cx="0" cy="0"/>
          <a:chOff x="0" y="0"/>
          <a:chExt cx="0" cy="0"/>
        </a:xfrm>
      </p:grpSpPr>
      <p:sp>
        <p:nvSpPr>
          <p:cNvPr id="969" name="Google Shape;969;p125"/>
          <p:cNvSpPr txBox="1"/>
          <p:nvPr/>
        </p:nvSpPr>
        <p:spPr>
          <a:xfrm>
            <a:off x="5398950" y="2191700"/>
            <a:ext cx="1331100" cy="61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l" sz="10000">
                <a:solidFill>
                  <a:srgbClr val="F1D624"/>
                </a:solidFill>
                <a:latin typeface="Montserrat"/>
                <a:ea typeface="Montserrat"/>
                <a:cs typeface="Montserrat"/>
                <a:sym typeface="Montserrat"/>
              </a:rPr>
              <a:t>“</a:t>
            </a:r>
            <a:endParaRPr b="1" sz="10000">
              <a:solidFill>
                <a:srgbClr val="F1D624"/>
              </a:solidFill>
              <a:latin typeface="Montserrat"/>
              <a:ea typeface="Montserrat"/>
              <a:cs typeface="Montserrat"/>
              <a:sym typeface="Montserrat"/>
            </a:endParaRPr>
          </a:p>
        </p:txBody>
      </p:sp>
      <p:sp>
        <p:nvSpPr>
          <p:cNvPr id="970" name="Google Shape;970;p125"/>
          <p:cNvSpPr txBox="1"/>
          <p:nvPr/>
        </p:nvSpPr>
        <p:spPr>
          <a:xfrm>
            <a:off x="5715000" y="2609050"/>
            <a:ext cx="2872200" cy="1353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i="1" lang="pl" sz="1200">
                <a:latin typeface="Montserrat"/>
                <a:ea typeface="Montserrat"/>
                <a:cs typeface="Montserrat"/>
                <a:sym typeface="Montserrat"/>
              </a:rPr>
              <a:t>“We started off with 30 potential companies. Advanced 15 to the offer phase, 3 to the interview phase, two to the negotiation phase and finally Boldare to the partner phase.”</a:t>
            </a:r>
            <a:endParaRPr i="1" sz="1200">
              <a:latin typeface="Montserrat"/>
              <a:ea typeface="Montserrat"/>
              <a:cs typeface="Montserrat"/>
              <a:sym typeface="Montserrat"/>
            </a:endParaRPr>
          </a:p>
          <a:p>
            <a:pPr indent="0" lvl="0" marL="0" rtl="0" algn="l">
              <a:spcBef>
                <a:spcPts val="0"/>
              </a:spcBef>
              <a:spcAft>
                <a:spcPts val="0"/>
              </a:spcAft>
              <a:buNone/>
            </a:pPr>
            <a:r>
              <a:t/>
            </a:r>
            <a:endParaRPr sz="1200">
              <a:latin typeface="Montserrat"/>
              <a:ea typeface="Montserrat"/>
              <a:cs typeface="Montserrat"/>
              <a:sym typeface="Montserrat"/>
            </a:endParaRPr>
          </a:p>
          <a:p>
            <a:pPr indent="0" lvl="0" marL="0" rtl="0" algn="l">
              <a:lnSpc>
                <a:spcPct val="133000"/>
              </a:lnSpc>
              <a:spcBef>
                <a:spcPts val="0"/>
              </a:spcBef>
              <a:spcAft>
                <a:spcPts val="0"/>
              </a:spcAft>
              <a:buClr>
                <a:schemeClr val="dk1"/>
              </a:buClr>
              <a:buSzPts val="1100"/>
              <a:buFont typeface="Arial"/>
              <a:buNone/>
            </a:pPr>
            <a:r>
              <a:rPr lang="pl" sz="1200">
                <a:highlight>
                  <a:srgbClr val="FFFFFF"/>
                </a:highlight>
                <a:latin typeface="Montserrat"/>
                <a:ea typeface="Montserrat"/>
                <a:cs typeface="Montserrat"/>
                <a:sym typeface="Montserrat"/>
              </a:rPr>
              <a:t>    </a:t>
            </a:r>
            <a:r>
              <a:rPr lang="pl" sz="1200">
                <a:highlight>
                  <a:srgbClr val="FFFFFF"/>
                </a:highlight>
                <a:latin typeface="Montserrat"/>
                <a:ea typeface="Montserrat"/>
                <a:cs typeface="Montserrat"/>
                <a:sym typeface="Montserrat"/>
              </a:rPr>
              <a:t>Tommi Suominen,</a:t>
            </a:r>
            <a:endParaRPr sz="1200">
              <a:highlight>
                <a:srgbClr val="FFFFFF"/>
              </a:highlight>
              <a:latin typeface="Montserrat"/>
              <a:ea typeface="Montserrat"/>
              <a:cs typeface="Montserrat"/>
              <a:sym typeface="Montserrat"/>
            </a:endParaRPr>
          </a:p>
          <a:p>
            <a:pPr indent="0" lvl="0" marL="0" rtl="0" algn="l">
              <a:lnSpc>
                <a:spcPct val="142857"/>
              </a:lnSpc>
              <a:spcBef>
                <a:spcPts val="0"/>
              </a:spcBef>
              <a:spcAft>
                <a:spcPts val="0"/>
              </a:spcAft>
              <a:buNone/>
            </a:pPr>
            <a:r>
              <a:rPr lang="pl" sz="1200">
                <a:solidFill>
                  <a:schemeClr val="dk1"/>
                </a:solidFill>
                <a:highlight>
                  <a:srgbClr val="FFFFFF"/>
                </a:highlight>
                <a:latin typeface="Montserrat"/>
                <a:ea typeface="Montserrat"/>
                <a:cs typeface="Montserrat"/>
                <a:sym typeface="Montserrat"/>
              </a:rPr>
              <a:t>    </a:t>
            </a:r>
            <a:r>
              <a:rPr lang="pl" sz="1200">
                <a:solidFill>
                  <a:schemeClr val="dk1"/>
                </a:solidFill>
                <a:highlight>
                  <a:srgbClr val="FFFFFF"/>
                </a:highlight>
                <a:latin typeface="Montserrat"/>
                <a:ea typeface="Montserrat"/>
                <a:cs typeface="Montserrat"/>
                <a:sym typeface="Montserrat"/>
              </a:rPr>
              <a:t>Group Procurement Manager</a:t>
            </a:r>
            <a:endParaRPr sz="1200">
              <a:latin typeface="Montserrat"/>
              <a:ea typeface="Montserrat"/>
              <a:cs typeface="Montserrat"/>
              <a:sym typeface="Montserrat"/>
            </a:endParaRPr>
          </a:p>
        </p:txBody>
      </p:sp>
      <p:sp>
        <p:nvSpPr>
          <p:cNvPr id="971" name="Google Shape;971;p125"/>
          <p:cNvSpPr txBox="1"/>
          <p:nvPr>
            <p:ph idx="12" type="sldNum"/>
          </p:nvPr>
        </p:nvSpPr>
        <p:spPr>
          <a:xfrm>
            <a:off x="8472458" y="47203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pl"/>
              <a:t>‹#›</a:t>
            </a:fld>
            <a:endParaRPr/>
          </a:p>
        </p:txBody>
      </p:sp>
      <p:pic>
        <p:nvPicPr>
          <p:cNvPr id="972" name="Google Shape;972;p125"/>
          <p:cNvPicPr preferRelativeResize="0"/>
          <p:nvPr/>
        </p:nvPicPr>
        <p:blipFill>
          <a:blip r:embed="rId3">
            <a:alphaModFix/>
          </a:blip>
          <a:stretch>
            <a:fillRect/>
          </a:stretch>
        </p:blipFill>
        <p:spPr>
          <a:xfrm>
            <a:off x="807425" y="2609050"/>
            <a:ext cx="3578385" cy="2200125"/>
          </a:xfrm>
          <a:prstGeom prst="rect">
            <a:avLst/>
          </a:prstGeom>
          <a:noFill/>
          <a:ln>
            <a:noFill/>
          </a:ln>
        </p:spPr>
      </p:pic>
      <p:sp>
        <p:nvSpPr>
          <p:cNvPr id="973" name="Google Shape;973;p125"/>
          <p:cNvSpPr txBox="1"/>
          <p:nvPr/>
        </p:nvSpPr>
        <p:spPr>
          <a:xfrm>
            <a:off x="948000" y="1101600"/>
            <a:ext cx="7751400" cy="619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pl" sz="1100">
                <a:solidFill>
                  <a:schemeClr val="dk1"/>
                </a:solidFill>
                <a:latin typeface="Montserrat"/>
                <a:ea typeface="Montserrat"/>
                <a:cs typeface="Montserrat"/>
                <a:sym typeface="Montserrat"/>
              </a:rPr>
              <a:t>Products for: Managements Events</a:t>
            </a:r>
            <a:br>
              <a:rPr b="1" lang="pl" sz="1100">
                <a:solidFill>
                  <a:schemeClr val="dk1"/>
                </a:solidFill>
                <a:latin typeface="Montserrat"/>
                <a:ea typeface="Montserrat"/>
                <a:cs typeface="Montserrat"/>
                <a:sym typeface="Montserrat"/>
              </a:rPr>
            </a:br>
            <a:r>
              <a:rPr b="1" lang="pl" sz="1100">
                <a:solidFill>
                  <a:schemeClr val="dk1"/>
                </a:solidFill>
                <a:latin typeface="Montserrat"/>
                <a:ea typeface="Montserrat"/>
                <a:cs typeface="Montserrat"/>
                <a:sym typeface="Montserrat"/>
              </a:rPr>
              <a:t>Delivery: </a:t>
            </a:r>
            <a:r>
              <a:rPr lang="pl" sz="1100">
                <a:solidFill>
                  <a:srgbClr val="333333"/>
                </a:solidFill>
                <a:highlight>
                  <a:srgbClr val="FFFFFF"/>
                </a:highlight>
                <a:latin typeface="Montserrat"/>
                <a:ea typeface="Montserrat"/>
                <a:cs typeface="Montserrat"/>
                <a:sym typeface="Montserrat"/>
              </a:rPr>
              <a:t>Complex sales and communication platform which supports the organization of exclusive, invitation-only events, and offers their clients the opportunity to have pre-booked meetings with the most potential customers and network with the forerunners in their field.</a:t>
            </a:r>
            <a:endParaRPr sz="1100">
              <a:solidFill>
                <a:srgbClr val="333333"/>
              </a:solidFill>
              <a:highlight>
                <a:srgbClr val="FFFFFF"/>
              </a:highlight>
              <a:latin typeface="Montserrat"/>
              <a:ea typeface="Montserrat"/>
              <a:cs typeface="Montserrat"/>
              <a:sym typeface="Montserrat"/>
            </a:endParaRPr>
          </a:p>
        </p:txBody>
      </p:sp>
      <p:sp>
        <p:nvSpPr>
          <p:cNvPr id="974" name="Google Shape;974;p125"/>
          <p:cNvSpPr txBox="1"/>
          <p:nvPr/>
        </p:nvSpPr>
        <p:spPr>
          <a:xfrm>
            <a:off x="909000" y="340175"/>
            <a:ext cx="7465500" cy="6510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pl" sz="2600">
                <a:solidFill>
                  <a:srgbClr val="242424"/>
                </a:solidFill>
                <a:latin typeface="Montserrat Black"/>
                <a:ea typeface="Montserrat Black"/>
                <a:cs typeface="Montserrat Black"/>
                <a:sym typeface="Montserrat Black"/>
              </a:rPr>
              <a:t>Management Events</a:t>
            </a:r>
            <a:endParaRPr sz="2600">
              <a:solidFill>
                <a:srgbClr val="6652E4"/>
              </a:solidFill>
              <a:latin typeface="Montserrat Black"/>
              <a:ea typeface="Montserrat Black"/>
              <a:cs typeface="Montserrat Black"/>
              <a:sym typeface="Montserrat Black"/>
            </a:endParaRPr>
          </a:p>
        </p:txBody>
      </p:sp>
      <p:sp>
        <p:nvSpPr>
          <p:cNvPr id="975" name="Google Shape;975;p125"/>
          <p:cNvSpPr/>
          <p:nvPr/>
        </p:nvSpPr>
        <p:spPr>
          <a:xfrm>
            <a:off x="1002300" y="991175"/>
            <a:ext cx="551400" cy="70200"/>
          </a:xfrm>
          <a:prstGeom prst="rect">
            <a:avLst/>
          </a:prstGeom>
          <a:solidFill>
            <a:srgbClr val="F1D6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125"/>
          <p:cNvSpPr txBox="1"/>
          <p:nvPr/>
        </p:nvSpPr>
        <p:spPr>
          <a:xfrm>
            <a:off x="948000" y="110850"/>
            <a:ext cx="3000000" cy="31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1000">
                <a:solidFill>
                  <a:srgbClr val="F1D624"/>
                </a:solidFill>
                <a:latin typeface="Montserrat"/>
                <a:ea typeface="Montserrat"/>
                <a:cs typeface="Montserrat"/>
                <a:sym typeface="Montserrat"/>
              </a:rPr>
              <a:t>07. Additional case studies</a:t>
            </a:r>
            <a:endParaRPr sz="1000">
              <a:solidFill>
                <a:srgbClr val="F1D624"/>
              </a:solidFill>
              <a:latin typeface="Montserrat"/>
              <a:ea typeface="Montserrat"/>
              <a:cs typeface="Montserrat"/>
              <a:sym typeface="Montserrat"/>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0" name="Shape 980"/>
        <p:cNvGrpSpPr/>
        <p:nvPr/>
      </p:nvGrpSpPr>
      <p:grpSpPr>
        <a:xfrm>
          <a:off x="0" y="0"/>
          <a:ext cx="0" cy="0"/>
          <a:chOff x="0" y="0"/>
          <a:chExt cx="0" cy="0"/>
        </a:xfrm>
      </p:grpSpPr>
      <p:sp>
        <p:nvSpPr>
          <p:cNvPr id="981" name="Google Shape;981;p126"/>
          <p:cNvSpPr txBox="1"/>
          <p:nvPr/>
        </p:nvSpPr>
        <p:spPr>
          <a:xfrm>
            <a:off x="4941750" y="1886900"/>
            <a:ext cx="1331100" cy="61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l" sz="10000">
                <a:solidFill>
                  <a:srgbClr val="F1D624"/>
                </a:solidFill>
                <a:latin typeface="Montserrat"/>
                <a:ea typeface="Montserrat"/>
                <a:cs typeface="Montserrat"/>
                <a:sym typeface="Montserrat"/>
              </a:rPr>
              <a:t>“</a:t>
            </a:r>
            <a:endParaRPr b="1" sz="10000">
              <a:solidFill>
                <a:srgbClr val="F1D624"/>
              </a:solidFill>
              <a:latin typeface="Montserrat"/>
              <a:ea typeface="Montserrat"/>
              <a:cs typeface="Montserrat"/>
              <a:sym typeface="Montserrat"/>
            </a:endParaRPr>
          </a:p>
        </p:txBody>
      </p:sp>
      <p:sp>
        <p:nvSpPr>
          <p:cNvPr id="982" name="Google Shape;982;p126"/>
          <p:cNvSpPr txBox="1"/>
          <p:nvPr/>
        </p:nvSpPr>
        <p:spPr>
          <a:xfrm>
            <a:off x="5187825" y="2333625"/>
            <a:ext cx="3421500" cy="1353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i="1" lang="pl" sz="1200">
                <a:solidFill>
                  <a:srgbClr val="000000"/>
                </a:solidFill>
                <a:latin typeface="Montserrat"/>
                <a:ea typeface="Montserrat"/>
                <a:cs typeface="Montserrat"/>
                <a:sym typeface="Montserrat"/>
              </a:rPr>
              <a:t>“I looked at many companies worldwide, and we chose Boldare because they were a good cultural fit, they had done good projects in the past, and we liked their approach. Boldare understood very quickly what we wanted, and they understood the challenges.”</a:t>
            </a:r>
            <a:endParaRPr i="1" sz="1200">
              <a:solidFill>
                <a:srgbClr val="00000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i="1" sz="1200">
              <a:solidFill>
                <a:srgbClr val="000000"/>
              </a:solidFill>
              <a:latin typeface="Montserrat"/>
              <a:ea typeface="Montserrat"/>
              <a:cs typeface="Montserrat"/>
              <a:sym typeface="Montserrat"/>
            </a:endParaRPr>
          </a:p>
          <a:p>
            <a:pPr indent="0" lvl="0" marL="0" rtl="0" algn="l">
              <a:lnSpc>
                <a:spcPct val="115000"/>
              </a:lnSpc>
              <a:spcBef>
                <a:spcPts val="0"/>
              </a:spcBef>
              <a:spcAft>
                <a:spcPts val="0"/>
              </a:spcAft>
              <a:buNone/>
            </a:pPr>
            <a:r>
              <a:rPr lang="pl" sz="1200">
                <a:latin typeface="Montserrat"/>
                <a:ea typeface="Montserrat"/>
                <a:cs typeface="Montserrat"/>
                <a:sym typeface="Montserrat"/>
              </a:rPr>
              <a:t>        </a:t>
            </a:r>
            <a:r>
              <a:rPr lang="pl" sz="1200">
                <a:solidFill>
                  <a:srgbClr val="000000"/>
                </a:solidFill>
                <a:latin typeface="Montserrat"/>
                <a:ea typeface="Montserrat"/>
                <a:cs typeface="Montserrat"/>
                <a:sym typeface="Montserrat"/>
              </a:rPr>
              <a:t>Vivien Roduit, EzyCount CEO and </a:t>
            </a:r>
            <a:br>
              <a:rPr lang="pl" sz="1200">
                <a:solidFill>
                  <a:srgbClr val="000000"/>
                </a:solidFill>
                <a:latin typeface="Montserrat"/>
                <a:ea typeface="Montserrat"/>
                <a:cs typeface="Montserrat"/>
                <a:sym typeface="Montserrat"/>
              </a:rPr>
            </a:br>
            <a:r>
              <a:rPr lang="pl" sz="1200">
                <a:solidFill>
                  <a:srgbClr val="000000"/>
                </a:solidFill>
                <a:latin typeface="Montserrat"/>
                <a:ea typeface="Montserrat"/>
                <a:cs typeface="Montserrat"/>
                <a:sym typeface="Montserrat"/>
              </a:rPr>
              <a:t>        Founder</a:t>
            </a:r>
            <a:endParaRPr sz="1200">
              <a:solidFill>
                <a:srgbClr val="00000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i="1" sz="1200">
              <a:solidFill>
                <a:srgbClr val="00000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i="1" sz="1200">
              <a:solidFill>
                <a:srgbClr val="000000"/>
              </a:solidFill>
              <a:latin typeface="Montserrat"/>
              <a:ea typeface="Montserrat"/>
              <a:cs typeface="Montserrat"/>
              <a:sym typeface="Montserrat"/>
            </a:endParaRPr>
          </a:p>
          <a:p>
            <a:pPr indent="0" lvl="0" marL="0" rtl="0" algn="l">
              <a:spcBef>
                <a:spcPts val="0"/>
              </a:spcBef>
              <a:spcAft>
                <a:spcPts val="0"/>
              </a:spcAft>
              <a:buNone/>
            </a:pPr>
            <a:r>
              <a:t/>
            </a:r>
            <a:endParaRPr sz="1200">
              <a:solidFill>
                <a:srgbClr val="000000"/>
              </a:solidFill>
              <a:latin typeface="Montserrat"/>
              <a:ea typeface="Montserrat"/>
              <a:cs typeface="Montserrat"/>
              <a:sym typeface="Montserrat"/>
            </a:endParaRPr>
          </a:p>
          <a:p>
            <a:pPr indent="0" lvl="0" marL="0" rtl="0" algn="l">
              <a:spcBef>
                <a:spcPts val="0"/>
              </a:spcBef>
              <a:spcAft>
                <a:spcPts val="0"/>
              </a:spcAft>
              <a:buNone/>
            </a:pPr>
            <a:r>
              <a:t/>
            </a:r>
            <a:endParaRPr i="1" sz="1200">
              <a:solidFill>
                <a:srgbClr val="000000"/>
              </a:solidFill>
              <a:latin typeface="Montserrat"/>
              <a:ea typeface="Montserrat"/>
              <a:cs typeface="Montserrat"/>
              <a:sym typeface="Montserrat"/>
            </a:endParaRPr>
          </a:p>
        </p:txBody>
      </p:sp>
      <p:sp>
        <p:nvSpPr>
          <p:cNvPr id="983" name="Google Shape;983;p126"/>
          <p:cNvSpPr txBox="1"/>
          <p:nvPr/>
        </p:nvSpPr>
        <p:spPr>
          <a:xfrm>
            <a:off x="909000" y="340175"/>
            <a:ext cx="7465500" cy="6510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pl" sz="2600">
                <a:solidFill>
                  <a:srgbClr val="242424"/>
                </a:solidFill>
                <a:latin typeface="Montserrat Black"/>
                <a:ea typeface="Montserrat Black"/>
                <a:cs typeface="Montserrat Black"/>
                <a:sym typeface="Montserrat Black"/>
              </a:rPr>
              <a:t>EzyCount</a:t>
            </a:r>
            <a:endParaRPr sz="2600">
              <a:solidFill>
                <a:srgbClr val="6652E4"/>
              </a:solidFill>
              <a:latin typeface="Montserrat Black"/>
              <a:ea typeface="Montserrat Black"/>
              <a:cs typeface="Montserrat Black"/>
              <a:sym typeface="Montserrat Black"/>
            </a:endParaRPr>
          </a:p>
        </p:txBody>
      </p:sp>
      <p:sp>
        <p:nvSpPr>
          <p:cNvPr id="984" name="Google Shape;984;p126"/>
          <p:cNvSpPr/>
          <p:nvPr/>
        </p:nvSpPr>
        <p:spPr>
          <a:xfrm>
            <a:off x="1002300" y="991175"/>
            <a:ext cx="551400" cy="70200"/>
          </a:xfrm>
          <a:prstGeom prst="rect">
            <a:avLst/>
          </a:prstGeom>
          <a:solidFill>
            <a:srgbClr val="EE6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85" name="Google Shape;985;p126"/>
          <p:cNvPicPr preferRelativeResize="0"/>
          <p:nvPr/>
        </p:nvPicPr>
        <p:blipFill rotWithShape="1">
          <a:blip r:embed="rId3">
            <a:alphaModFix/>
          </a:blip>
          <a:srcRect b="0" l="6820" r="0" t="9338"/>
          <a:stretch/>
        </p:blipFill>
        <p:spPr>
          <a:xfrm>
            <a:off x="1002300" y="2272925"/>
            <a:ext cx="3478625" cy="2399625"/>
          </a:xfrm>
          <a:prstGeom prst="rect">
            <a:avLst/>
          </a:prstGeom>
          <a:noFill/>
          <a:ln>
            <a:noFill/>
          </a:ln>
        </p:spPr>
      </p:pic>
      <p:sp>
        <p:nvSpPr>
          <p:cNvPr id="986" name="Google Shape;986;p126"/>
          <p:cNvSpPr/>
          <p:nvPr/>
        </p:nvSpPr>
        <p:spPr>
          <a:xfrm>
            <a:off x="1962150" y="3812675"/>
            <a:ext cx="523800" cy="99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126"/>
          <p:cNvSpPr txBox="1"/>
          <p:nvPr/>
        </p:nvSpPr>
        <p:spPr>
          <a:xfrm>
            <a:off x="948000" y="1101600"/>
            <a:ext cx="7751400" cy="619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pl" sz="1100">
                <a:solidFill>
                  <a:schemeClr val="dk1"/>
                </a:solidFill>
                <a:latin typeface="Montserrat"/>
                <a:ea typeface="Montserrat"/>
                <a:cs typeface="Montserrat"/>
                <a:sym typeface="Montserrat"/>
              </a:rPr>
              <a:t>Products for: Ezy Count</a:t>
            </a:r>
            <a:br>
              <a:rPr b="1" lang="pl" sz="1100">
                <a:solidFill>
                  <a:schemeClr val="dk1"/>
                </a:solidFill>
                <a:latin typeface="Montserrat"/>
                <a:ea typeface="Montserrat"/>
                <a:cs typeface="Montserrat"/>
                <a:sym typeface="Montserrat"/>
              </a:rPr>
            </a:br>
            <a:r>
              <a:rPr b="1" lang="pl" sz="1100">
                <a:solidFill>
                  <a:schemeClr val="dk1"/>
                </a:solidFill>
                <a:latin typeface="Montserrat"/>
                <a:ea typeface="Montserrat"/>
                <a:cs typeface="Montserrat"/>
                <a:sym typeface="Montserrat"/>
              </a:rPr>
              <a:t>Delivery: </a:t>
            </a:r>
            <a:r>
              <a:rPr lang="pl" sz="1100">
                <a:solidFill>
                  <a:srgbClr val="333333"/>
                </a:solidFill>
                <a:highlight>
                  <a:srgbClr val="FFFFFF"/>
                </a:highlight>
                <a:latin typeface="Montserrat"/>
                <a:ea typeface="Montserrat"/>
                <a:cs typeface="Montserrat"/>
                <a:sym typeface="Montserrat"/>
              </a:rPr>
              <a:t>Prototype, market validation and MVP of an invoicing app for small businesses.</a:t>
            </a:r>
            <a:endParaRPr sz="1100">
              <a:solidFill>
                <a:srgbClr val="333333"/>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sz="1100">
              <a:solidFill>
                <a:srgbClr val="333333"/>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sz="1100">
              <a:solidFill>
                <a:srgbClr val="333333"/>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sz="1100">
              <a:solidFill>
                <a:srgbClr val="333333"/>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sz="1100">
              <a:solidFill>
                <a:srgbClr val="333333"/>
              </a:solidFill>
              <a:highlight>
                <a:srgbClr val="FFFFFF"/>
              </a:highlight>
              <a:latin typeface="Montserrat"/>
              <a:ea typeface="Montserrat"/>
              <a:cs typeface="Montserrat"/>
              <a:sym typeface="Montserrat"/>
            </a:endParaRPr>
          </a:p>
        </p:txBody>
      </p:sp>
      <p:sp>
        <p:nvSpPr>
          <p:cNvPr id="988" name="Google Shape;988;p126"/>
          <p:cNvSpPr txBox="1"/>
          <p:nvPr/>
        </p:nvSpPr>
        <p:spPr>
          <a:xfrm>
            <a:off x="909000" y="340175"/>
            <a:ext cx="7465500" cy="6510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t/>
            </a:r>
            <a:endParaRPr sz="2600">
              <a:solidFill>
                <a:srgbClr val="6652E4"/>
              </a:solidFill>
              <a:latin typeface="Montserrat Black"/>
              <a:ea typeface="Montserrat Black"/>
              <a:cs typeface="Montserrat Black"/>
              <a:sym typeface="Montserrat Black"/>
            </a:endParaRPr>
          </a:p>
        </p:txBody>
      </p:sp>
      <p:sp>
        <p:nvSpPr>
          <p:cNvPr id="989" name="Google Shape;989;p126"/>
          <p:cNvSpPr/>
          <p:nvPr/>
        </p:nvSpPr>
        <p:spPr>
          <a:xfrm>
            <a:off x="1002300" y="991175"/>
            <a:ext cx="551400" cy="70200"/>
          </a:xfrm>
          <a:prstGeom prst="rect">
            <a:avLst/>
          </a:prstGeom>
          <a:solidFill>
            <a:srgbClr val="F1D6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126"/>
          <p:cNvSpPr txBox="1"/>
          <p:nvPr>
            <p:ph idx="12" type="sldNum"/>
          </p:nvPr>
        </p:nvSpPr>
        <p:spPr>
          <a:xfrm>
            <a:off x="8472458" y="47203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l"/>
              <a:t>‹#›</a:t>
            </a:fld>
            <a:endParaRPr/>
          </a:p>
        </p:txBody>
      </p:sp>
      <p:sp>
        <p:nvSpPr>
          <p:cNvPr id="991" name="Google Shape;991;p126"/>
          <p:cNvSpPr txBox="1"/>
          <p:nvPr/>
        </p:nvSpPr>
        <p:spPr>
          <a:xfrm>
            <a:off x="948000" y="110850"/>
            <a:ext cx="3000000" cy="31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1000">
                <a:solidFill>
                  <a:srgbClr val="F1D624"/>
                </a:solidFill>
                <a:latin typeface="Montserrat"/>
                <a:ea typeface="Montserrat"/>
                <a:cs typeface="Montserrat"/>
                <a:sym typeface="Montserrat"/>
              </a:rPr>
              <a:t>07. Additional case studies</a:t>
            </a:r>
            <a:endParaRPr sz="1000">
              <a:solidFill>
                <a:srgbClr val="F1D624"/>
              </a:solidFill>
              <a:latin typeface="Montserrat"/>
              <a:ea typeface="Montserrat"/>
              <a:cs typeface="Montserrat"/>
              <a:sym typeface="Montserrat"/>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5" name="Shape 995"/>
        <p:cNvGrpSpPr/>
        <p:nvPr/>
      </p:nvGrpSpPr>
      <p:grpSpPr>
        <a:xfrm>
          <a:off x="0" y="0"/>
          <a:ext cx="0" cy="0"/>
          <a:chOff x="0" y="0"/>
          <a:chExt cx="0" cy="0"/>
        </a:xfrm>
      </p:grpSpPr>
      <p:sp>
        <p:nvSpPr>
          <p:cNvPr id="996" name="Google Shape;996;p127"/>
          <p:cNvSpPr txBox="1"/>
          <p:nvPr/>
        </p:nvSpPr>
        <p:spPr>
          <a:xfrm>
            <a:off x="4865550" y="2039300"/>
            <a:ext cx="1331100" cy="61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l" sz="10000">
                <a:solidFill>
                  <a:srgbClr val="F1D624"/>
                </a:solidFill>
                <a:latin typeface="Montserrat"/>
                <a:ea typeface="Montserrat"/>
                <a:cs typeface="Montserrat"/>
                <a:sym typeface="Montserrat"/>
              </a:rPr>
              <a:t>“</a:t>
            </a:r>
            <a:endParaRPr b="1" sz="10000">
              <a:solidFill>
                <a:srgbClr val="F1D624"/>
              </a:solidFill>
              <a:latin typeface="Montserrat"/>
              <a:ea typeface="Montserrat"/>
              <a:cs typeface="Montserrat"/>
              <a:sym typeface="Montserrat"/>
            </a:endParaRPr>
          </a:p>
        </p:txBody>
      </p:sp>
      <p:sp>
        <p:nvSpPr>
          <p:cNvPr id="997" name="Google Shape;997;p127"/>
          <p:cNvSpPr txBox="1"/>
          <p:nvPr/>
        </p:nvSpPr>
        <p:spPr>
          <a:xfrm>
            <a:off x="5137100" y="2446800"/>
            <a:ext cx="3105000" cy="1353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i="1" lang="pl" sz="1200">
                <a:solidFill>
                  <a:schemeClr val="dk1"/>
                </a:solidFill>
                <a:latin typeface="Montserrat"/>
                <a:ea typeface="Montserrat"/>
                <a:cs typeface="Montserrat"/>
                <a:sym typeface="Montserrat"/>
              </a:rPr>
              <a:t>“Thank you for all your amazing work! You've been a big part of what we see today as the Workroom - thank you for the creativity and all the hard work.”</a:t>
            </a:r>
            <a:endParaRPr i="1" sz="1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i="1" sz="1200">
              <a:solidFill>
                <a:schemeClr val="dk1"/>
              </a:solidFill>
              <a:latin typeface="Montserrat"/>
              <a:ea typeface="Montserrat"/>
              <a:cs typeface="Montserrat"/>
              <a:sym typeface="Montserrat"/>
            </a:endParaRPr>
          </a:p>
          <a:p>
            <a:pPr indent="0" lvl="0" marL="457200" rtl="0" algn="l">
              <a:spcBef>
                <a:spcPts val="0"/>
              </a:spcBef>
              <a:spcAft>
                <a:spcPts val="0"/>
              </a:spcAft>
              <a:buNone/>
            </a:pPr>
            <a:r>
              <a:rPr lang="pl" sz="1200">
                <a:solidFill>
                  <a:schemeClr val="dk1"/>
                </a:solidFill>
                <a:latin typeface="Montserrat"/>
                <a:ea typeface="Montserrat"/>
                <a:cs typeface="Montserrat"/>
                <a:sym typeface="Montserrat"/>
              </a:rPr>
              <a:t>Dominika Sadowska, Product Owner, The Workroom</a:t>
            </a:r>
            <a:endParaRPr sz="1200">
              <a:solidFill>
                <a:schemeClr val="dk1"/>
              </a:solidFill>
              <a:latin typeface="Montserrat"/>
              <a:ea typeface="Montserrat"/>
              <a:cs typeface="Montserrat"/>
              <a:sym typeface="Montserrat"/>
            </a:endParaRPr>
          </a:p>
        </p:txBody>
      </p:sp>
      <p:sp>
        <p:nvSpPr>
          <p:cNvPr id="998" name="Google Shape;998;p127"/>
          <p:cNvSpPr txBox="1"/>
          <p:nvPr/>
        </p:nvSpPr>
        <p:spPr>
          <a:xfrm>
            <a:off x="909000" y="340175"/>
            <a:ext cx="7465500" cy="6510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pl" sz="2600">
                <a:solidFill>
                  <a:srgbClr val="242424"/>
                </a:solidFill>
                <a:latin typeface="Montserrat Black"/>
                <a:ea typeface="Montserrat Black"/>
                <a:cs typeface="Montserrat Black"/>
                <a:sym typeface="Montserrat Black"/>
              </a:rPr>
              <a:t>The Workroom</a:t>
            </a:r>
            <a:endParaRPr sz="2600">
              <a:solidFill>
                <a:srgbClr val="6652E4"/>
              </a:solidFill>
              <a:latin typeface="Montserrat Black"/>
              <a:ea typeface="Montserrat Black"/>
              <a:cs typeface="Montserrat Black"/>
              <a:sym typeface="Montserrat Black"/>
            </a:endParaRPr>
          </a:p>
        </p:txBody>
      </p:sp>
      <p:sp>
        <p:nvSpPr>
          <p:cNvPr id="999" name="Google Shape;999;p127"/>
          <p:cNvSpPr/>
          <p:nvPr/>
        </p:nvSpPr>
        <p:spPr>
          <a:xfrm>
            <a:off x="1002300" y="991175"/>
            <a:ext cx="551400" cy="70200"/>
          </a:xfrm>
          <a:prstGeom prst="rect">
            <a:avLst/>
          </a:prstGeom>
          <a:solidFill>
            <a:srgbClr val="EE6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00" name="Google Shape;1000;p127"/>
          <p:cNvPicPr preferRelativeResize="0"/>
          <p:nvPr/>
        </p:nvPicPr>
        <p:blipFill rotWithShape="1">
          <a:blip r:embed="rId3">
            <a:alphaModFix amt="62000"/>
          </a:blip>
          <a:srcRect b="0" l="26849" r="1798" t="0"/>
          <a:stretch/>
        </p:blipFill>
        <p:spPr>
          <a:xfrm>
            <a:off x="1002301" y="2190750"/>
            <a:ext cx="2762049" cy="2571750"/>
          </a:xfrm>
          <a:prstGeom prst="rect">
            <a:avLst/>
          </a:prstGeom>
          <a:noFill/>
          <a:ln>
            <a:noFill/>
          </a:ln>
        </p:spPr>
      </p:pic>
      <p:pic>
        <p:nvPicPr>
          <p:cNvPr id="1001" name="Google Shape;1001;p127"/>
          <p:cNvPicPr preferRelativeResize="0"/>
          <p:nvPr/>
        </p:nvPicPr>
        <p:blipFill rotWithShape="1">
          <a:blip r:embed="rId4">
            <a:alphaModFix/>
          </a:blip>
          <a:srcRect b="0" l="0" r="0" t="4662"/>
          <a:stretch/>
        </p:blipFill>
        <p:spPr>
          <a:xfrm>
            <a:off x="2200539" y="2348561"/>
            <a:ext cx="949805" cy="1889940"/>
          </a:xfrm>
          <a:prstGeom prst="rect">
            <a:avLst/>
          </a:prstGeom>
          <a:noFill/>
          <a:ln>
            <a:noFill/>
          </a:ln>
        </p:spPr>
      </p:pic>
      <p:pic>
        <p:nvPicPr>
          <p:cNvPr id="1002" name="Google Shape;1002;p127"/>
          <p:cNvPicPr preferRelativeResize="0"/>
          <p:nvPr/>
        </p:nvPicPr>
        <p:blipFill>
          <a:blip r:embed="rId5">
            <a:alphaModFix/>
          </a:blip>
          <a:stretch>
            <a:fillRect/>
          </a:stretch>
        </p:blipFill>
        <p:spPr>
          <a:xfrm flipH="1">
            <a:off x="1686328" y="2259362"/>
            <a:ext cx="1674358" cy="2503137"/>
          </a:xfrm>
          <a:prstGeom prst="rect">
            <a:avLst/>
          </a:prstGeom>
          <a:noFill/>
          <a:ln>
            <a:noFill/>
          </a:ln>
        </p:spPr>
      </p:pic>
      <p:sp>
        <p:nvSpPr>
          <p:cNvPr id="1003" name="Google Shape;1003;p127"/>
          <p:cNvSpPr txBox="1"/>
          <p:nvPr/>
        </p:nvSpPr>
        <p:spPr>
          <a:xfrm>
            <a:off x="948000" y="1101600"/>
            <a:ext cx="7751400" cy="619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pl" sz="1100">
                <a:solidFill>
                  <a:schemeClr val="dk1"/>
                </a:solidFill>
                <a:latin typeface="Montserrat"/>
                <a:ea typeface="Montserrat"/>
                <a:cs typeface="Montserrat"/>
                <a:sym typeface="Montserrat"/>
              </a:rPr>
              <a:t>Products for: Workroom</a:t>
            </a:r>
            <a:br>
              <a:rPr b="1" lang="pl" sz="1100">
                <a:solidFill>
                  <a:schemeClr val="dk1"/>
                </a:solidFill>
                <a:latin typeface="Montserrat"/>
                <a:ea typeface="Montserrat"/>
                <a:cs typeface="Montserrat"/>
                <a:sym typeface="Montserrat"/>
              </a:rPr>
            </a:br>
            <a:r>
              <a:rPr b="1" lang="pl" sz="1100">
                <a:solidFill>
                  <a:schemeClr val="dk1"/>
                </a:solidFill>
                <a:latin typeface="Montserrat"/>
                <a:ea typeface="Montserrat"/>
                <a:cs typeface="Montserrat"/>
                <a:sym typeface="Montserrat"/>
              </a:rPr>
              <a:t>Delivery: </a:t>
            </a:r>
            <a:r>
              <a:rPr lang="pl" sz="1100">
                <a:solidFill>
                  <a:srgbClr val="333333"/>
                </a:solidFill>
                <a:highlight>
                  <a:srgbClr val="FFFFFF"/>
                </a:highlight>
                <a:latin typeface="Montserrat"/>
                <a:ea typeface="Montserrat"/>
                <a:cs typeface="Montserrat"/>
                <a:sym typeface="Montserrat"/>
              </a:rPr>
              <a:t>Web app &amp; mobile app </a:t>
            </a:r>
            <a:r>
              <a:rPr lang="pl" sz="1100">
                <a:solidFill>
                  <a:srgbClr val="333333"/>
                </a:solidFill>
                <a:highlight>
                  <a:srgbClr val="FFFFFF"/>
                </a:highlight>
                <a:latin typeface="Montserrat"/>
                <a:ea typeface="Montserrat"/>
                <a:cs typeface="Montserrat"/>
                <a:sym typeface="Montserrat"/>
              </a:rPr>
              <a:t>utilizing unused space in restaurants, connecting the venues with modern professionals.</a:t>
            </a:r>
            <a:endParaRPr sz="1100">
              <a:solidFill>
                <a:srgbClr val="333333"/>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sz="1100">
              <a:solidFill>
                <a:srgbClr val="333333"/>
              </a:solidFill>
              <a:highlight>
                <a:srgbClr val="FFFFFF"/>
              </a:highlight>
              <a:latin typeface="Montserrat"/>
              <a:ea typeface="Montserrat"/>
              <a:cs typeface="Montserrat"/>
              <a:sym typeface="Montserrat"/>
            </a:endParaRPr>
          </a:p>
        </p:txBody>
      </p:sp>
      <p:sp>
        <p:nvSpPr>
          <p:cNvPr id="1004" name="Google Shape;1004;p127"/>
          <p:cNvSpPr txBox="1"/>
          <p:nvPr/>
        </p:nvSpPr>
        <p:spPr>
          <a:xfrm>
            <a:off x="909000" y="340175"/>
            <a:ext cx="7465500" cy="6510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t/>
            </a:r>
            <a:endParaRPr sz="2600">
              <a:solidFill>
                <a:srgbClr val="6652E4"/>
              </a:solidFill>
              <a:latin typeface="Montserrat Black"/>
              <a:ea typeface="Montserrat Black"/>
              <a:cs typeface="Montserrat Black"/>
              <a:sym typeface="Montserrat Black"/>
            </a:endParaRPr>
          </a:p>
        </p:txBody>
      </p:sp>
      <p:sp>
        <p:nvSpPr>
          <p:cNvPr id="1005" name="Google Shape;1005;p127"/>
          <p:cNvSpPr/>
          <p:nvPr/>
        </p:nvSpPr>
        <p:spPr>
          <a:xfrm>
            <a:off x="1002300" y="991175"/>
            <a:ext cx="551400" cy="70200"/>
          </a:xfrm>
          <a:prstGeom prst="rect">
            <a:avLst/>
          </a:prstGeom>
          <a:solidFill>
            <a:srgbClr val="F1D6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127"/>
          <p:cNvSpPr txBox="1"/>
          <p:nvPr>
            <p:ph idx="12" type="sldNum"/>
          </p:nvPr>
        </p:nvSpPr>
        <p:spPr>
          <a:xfrm>
            <a:off x="8472458" y="47203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l"/>
              <a:t>‹#›</a:t>
            </a:fld>
            <a:endParaRPr/>
          </a:p>
        </p:txBody>
      </p:sp>
      <p:sp>
        <p:nvSpPr>
          <p:cNvPr id="1007" name="Google Shape;1007;p127"/>
          <p:cNvSpPr txBox="1"/>
          <p:nvPr/>
        </p:nvSpPr>
        <p:spPr>
          <a:xfrm>
            <a:off x="948000" y="110850"/>
            <a:ext cx="3000000" cy="31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1000">
                <a:solidFill>
                  <a:srgbClr val="F1D624"/>
                </a:solidFill>
                <a:latin typeface="Montserrat"/>
                <a:ea typeface="Montserrat"/>
                <a:cs typeface="Montserrat"/>
                <a:sym typeface="Montserrat"/>
              </a:rPr>
              <a:t>07. Additional case studies</a:t>
            </a:r>
            <a:endParaRPr sz="1000">
              <a:solidFill>
                <a:srgbClr val="F1D624"/>
              </a:solidFill>
              <a:latin typeface="Montserrat"/>
              <a:ea typeface="Montserrat"/>
              <a:cs typeface="Montserrat"/>
              <a:sym typeface="Montserrat"/>
            </a:endParaRPr>
          </a:p>
        </p:txBody>
      </p:sp>
      <p:sp>
        <p:nvSpPr>
          <p:cNvPr id="1008" name="Google Shape;1008;p127"/>
          <p:cNvSpPr txBox="1"/>
          <p:nvPr/>
        </p:nvSpPr>
        <p:spPr>
          <a:xfrm>
            <a:off x="4865550" y="4523700"/>
            <a:ext cx="4518300" cy="696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pl" sz="800" u="sng">
                <a:solidFill>
                  <a:srgbClr val="EE6268"/>
                </a:solidFill>
                <a:latin typeface="Montserrat Medium"/>
                <a:ea typeface="Montserrat Medium"/>
                <a:cs typeface="Montserrat Medium"/>
                <a:sym typeface="Montserrat Medium"/>
                <a:hlinkClick r:id="rId6">
                  <a:extLst>
                    <a:ext uri="{A12FA001-AC4F-418D-AE19-62706E023703}">
                      <ahyp:hlinkClr val="tx"/>
                    </a:ext>
                  </a:extLst>
                </a:hlinkClick>
              </a:rPr>
              <a:t>Visual Case Study of The Work Room on Behance.</a:t>
            </a:r>
            <a:endParaRPr sz="800">
              <a:solidFill>
                <a:srgbClr val="EE6268"/>
              </a:solidFill>
              <a:latin typeface="Montserrat Light"/>
              <a:ea typeface="Montserrat Light"/>
              <a:cs typeface="Montserrat Light"/>
              <a:sym typeface="Montserrat Light"/>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2" name="Shape 1012"/>
        <p:cNvGrpSpPr/>
        <p:nvPr/>
      </p:nvGrpSpPr>
      <p:grpSpPr>
        <a:xfrm>
          <a:off x="0" y="0"/>
          <a:ext cx="0" cy="0"/>
          <a:chOff x="0" y="0"/>
          <a:chExt cx="0" cy="0"/>
        </a:xfrm>
      </p:grpSpPr>
      <p:sp>
        <p:nvSpPr>
          <p:cNvPr id="1013" name="Google Shape;1013;p128"/>
          <p:cNvSpPr txBox="1"/>
          <p:nvPr/>
        </p:nvSpPr>
        <p:spPr>
          <a:xfrm>
            <a:off x="5305175" y="2054075"/>
            <a:ext cx="1331100" cy="61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l" sz="10000">
                <a:solidFill>
                  <a:srgbClr val="F1D624"/>
                </a:solidFill>
                <a:latin typeface="Montserrat"/>
                <a:ea typeface="Montserrat"/>
                <a:cs typeface="Montserrat"/>
                <a:sym typeface="Montserrat"/>
              </a:rPr>
              <a:t>“</a:t>
            </a:r>
            <a:endParaRPr b="1" sz="10000">
              <a:solidFill>
                <a:srgbClr val="F1D624"/>
              </a:solidFill>
              <a:latin typeface="Montserrat"/>
              <a:ea typeface="Montserrat"/>
              <a:cs typeface="Montserrat"/>
              <a:sym typeface="Montserrat"/>
            </a:endParaRPr>
          </a:p>
        </p:txBody>
      </p:sp>
      <p:pic>
        <p:nvPicPr>
          <p:cNvPr id="1014" name="Google Shape;1014;p128"/>
          <p:cNvPicPr preferRelativeResize="0"/>
          <p:nvPr/>
        </p:nvPicPr>
        <p:blipFill>
          <a:blip r:embed="rId3">
            <a:alphaModFix/>
          </a:blip>
          <a:stretch>
            <a:fillRect/>
          </a:stretch>
        </p:blipFill>
        <p:spPr>
          <a:xfrm>
            <a:off x="794725" y="2449100"/>
            <a:ext cx="4059926" cy="1888875"/>
          </a:xfrm>
          <a:prstGeom prst="rect">
            <a:avLst/>
          </a:prstGeom>
          <a:noFill/>
          <a:ln>
            <a:noFill/>
          </a:ln>
        </p:spPr>
      </p:pic>
      <p:sp>
        <p:nvSpPr>
          <p:cNvPr id="1015" name="Google Shape;1015;p128"/>
          <p:cNvSpPr txBox="1"/>
          <p:nvPr/>
        </p:nvSpPr>
        <p:spPr>
          <a:xfrm>
            <a:off x="5584125" y="2438400"/>
            <a:ext cx="2771400" cy="1353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i="1" lang="pl" sz="1200">
                <a:solidFill>
                  <a:schemeClr val="dk1"/>
                </a:solidFill>
                <a:latin typeface="Montserrat"/>
                <a:ea typeface="Montserrat"/>
                <a:cs typeface="Montserrat"/>
                <a:sym typeface="Montserrat"/>
              </a:rPr>
              <a:t>“Boldare seemed to be thinking of things we hadn’t thought of before, which we appreciated. </a:t>
            </a:r>
            <a:br>
              <a:rPr i="1" lang="pl" sz="1200">
                <a:solidFill>
                  <a:schemeClr val="dk1"/>
                </a:solidFill>
                <a:latin typeface="Montserrat"/>
                <a:ea typeface="Montserrat"/>
                <a:cs typeface="Montserrat"/>
                <a:sym typeface="Montserrat"/>
              </a:rPr>
            </a:br>
            <a:r>
              <a:rPr i="1" lang="pl" sz="1200">
                <a:solidFill>
                  <a:schemeClr val="dk1"/>
                </a:solidFill>
                <a:latin typeface="Montserrat"/>
                <a:ea typeface="Montserrat"/>
                <a:cs typeface="Montserrat"/>
                <a:sym typeface="Montserrat"/>
              </a:rPr>
              <a:t>It’s been a good experience.”</a:t>
            </a:r>
            <a:endParaRPr i="1" sz="12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00">
              <a:solidFill>
                <a:schemeClr val="dk1"/>
              </a:solidFill>
              <a:latin typeface="Montserrat"/>
              <a:ea typeface="Montserrat"/>
              <a:cs typeface="Montserrat"/>
              <a:sym typeface="Montserrat"/>
            </a:endParaRPr>
          </a:p>
          <a:p>
            <a:pPr indent="0" lvl="0" marL="457200" rtl="0" algn="l">
              <a:spcBef>
                <a:spcPts val="0"/>
              </a:spcBef>
              <a:spcAft>
                <a:spcPts val="0"/>
              </a:spcAft>
              <a:buNone/>
            </a:pPr>
            <a:r>
              <a:rPr lang="pl" sz="1200">
                <a:solidFill>
                  <a:schemeClr val="dk1"/>
                </a:solidFill>
                <a:latin typeface="Montserrat"/>
                <a:ea typeface="Montserrat"/>
                <a:cs typeface="Montserrat"/>
                <a:sym typeface="Montserrat"/>
              </a:rPr>
              <a:t>Alex Pedersen, COO Polco.us</a:t>
            </a:r>
            <a:endParaRPr sz="1200">
              <a:solidFill>
                <a:schemeClr val="dk1"/>
              </a:solidFill>
              <a:latin typeface="Montserrat"/>
              <a:ea typeface="Montserrat"/>
              <a:cs typeface="Montserrat"/>
              <a:sym typeface="Montserrat"/>
            </a:endParaRPr>
          </a:p>
        </p:txBody>
      </p:sp>
      <p:sp>
        <p:nvSpPr>
          <p:cNvPr id="1016" name="Google Shape;1016;p128"/>
          <p:cNvSpPr txBox="1"/>
          <p:nvPr/>
        </p:nvSpPr>
        <p:spPr>
          <a:xfrm>
            <a:off x="909000" y="340175"/>
            <a:ext cx="7465500" cy="6510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pl" sz="2600">
                <a:solidFill>
                  <a:srgbClr val="242424"/>
                </a:solidFill>
                <a:latin typeface="Montserrat Black"/>
                <a:ea typeface="Montserrat Black"/>
                <a:cs typeface="Montserrat Black"/>
                <a:sym typeface="Montserrat Black"/>
              </a:rPr>
              <a:t>Polco</a:t>
            </a:r>
            <a:endParaRPr sz="2600">
              <a:solidFill>
                <a:srgbClr val="6652E4"/>
              </a:solidFill>
              <a:latin typeface="Montserrat Black"/>
              <a:ea typeface="Montserrat Black"/>
              <a:cs typeface="Montserrat Black"/>
              <a:sym typeface="Montserrat Black"/>
            </a:endParaRPr>
          </a:p>
        </p:txBody>
      </p:sp>
      <p:sp>
        <p:nvSpPr>
          <p:cNvPr id="1017" name="Google Shape;1017;p128"/>
          <p:cNvSpPr/>
          <p:nvPr/>
        </p:nvSpPr>
        <p:spPr>
          <a:xfrm>
            <a:off x="1002300" y="991175"/>
            <a:ext cx="551400" cy="70200"/>
          </a:xfrm>
          <a:prstGeom prst="rect">
            <a:avLst/>
          </a:prstGeom>
          <a:solidFill>
            <a:srgbClr val="EE6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128"/>
          <p:cNvSpPr txBox="1"/>
          <p:nvPr/>
        </p:nvSpPr>
        <p:spPr>
          <a:xfrm>
            <a:off x="948000" y="1101600"/>
            <a:ext cx="7751400" cy="619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pl" sz="1100">
                <a:solidFill>
                  <a:schemeClr val="dk1"/>
                </a:solidFill>
                <a:latin typeface="Montserrat"/>
                <a:ea typeface="Montserrat"/>
                <a:cs typeface="Montserrat"/>
                <a:sym typeface="Montserrat"/>
              </a:rPr>
              <a:t>Products for: Polco US</a:t>
            </a:r>
            <a:br>
              <a:rPr b="1" lang="pl" sz="1100">
                <a:solidFill>
                  <a:schemeClr val="dk1"/>
                </a:solidFill>
                <a:latin typeface="Montserrat"/>
                <a:ea typeface="Montserrat"/>
                <a:cs typeface="Montserrat"/>
                <a:sym typeface="Montserrat"/>
              </a:rPr>
            </a:br>
            <a:r>
              <a:rPr b="1" lang="pl" sz="1100">
                <a:solidFill>
                  <a:schemeClr val="dk1"/>
                </a:solidFill>
                <a:latin typeface="Montserrat"/>
                <a:ea typeface="Montserrat"/>
                <a:cs typeface="Montserrat"/>
                <a:sym typeface="Montserrat"/>
              </a:rPr>
              <a:t>Delivery: </a:t>
            </a:r>
            <a:r>
              <a:rPr lang="pl" sz="1100">
                <a:solidFill>
                  <a:srgbClr val="333333"/>
                </a:solidFill>
                <a:highlight>
                  <a:srgbClr val="FFFFFF"/>
                </a:highlight>
                <a:latin typeface="Montserrat"/>
                <a:ea typeface="Montserrat"/>
                <a:cs typeface="Montserrat"/>
                <a:sym typeface="Montserrat"/>
              </a:rPr>
              <a:t>Real-time polling and digital community debates on US politics - prototype, MVP and product-market fit.</a:t>
            </a:r>
            <a:endParaRPr sz="1100">
              <a:solidFill>
                <a:srgbClr val="333333"/>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sz="1100">
              <a:solidFill>
                <a:srgbClr val="333333"/>
              </a:solidFill>
              <a:highlight>
                <a:srgbClr val="FFFFFF"/>
              </a:highlight>
              <a:latin typeface="Montserrat"/>
              <a:ea typeface="Montserrat"/>
              <a:cs typeface="Montserrat"/>
              <a:sym typeface="Montserrat"/>
            </a:endParaRPr>
          </a:p>
        </p:txBody>
      </p:sp>
      <p:sp>
        <p:nvSpPr>
          <p:cNvPr id="1019" name="Google Shape;1019;p128"/>
          <p:cNvSpPr txBox="1"/>
          <p:nvPr/>
        </p:nvSpPr>
        <p:spPr>
          <a:xfrm>
            <a:off x="909000" y="340175"/>
            <a:ext cx="7465500" cy="6510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t/>
            </a:r>
            <a:endParaRPr sz="2600">
              <a:solidFill>
                <a:srgbClr val="6652E4"/>
              </a:solidFill>
              <a:latin typeface="Montserrat Black"/>
              <a:ea typeface="Montserrat Black"/>
              <a:cs typeface="Montserrat Black"/>
              <a:sym typeface="Montserrat Black"/>
            </a:endParaRPr>
          </a:p>
        </p:txBody>
      </p:sp>
      <p:sp>
        <p:nvSpPr>
          <p:cNvPr id="1020" name="Google Shape;1020;p128"/>
          <p:cNvSpPr/>
          <p:nvPr/>
        </p:nvSpPr>
        <p:spPr>
          <a:xfrm>
            <a:off x="1002300" y="991175"/>
            <a:ext cx="551400" cy="70200"/>
          </a:xfrm>
          <a:prstGeom prst="rect">
            <a:avLst/>
          </a:prstGeom>
          <a:solidFill>
            <a:srgbClr val="F1D6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128"/>
          <p:cNvSpPr txBox="1"/>
          <p:nvPr>
            <p:ph idx="12" type="sldNum"/>
          </p:nvPr>
        </p:nvSpPr>
        <p:spPr>
          <a:xfrm>
            <a:off x="8472458" y="47203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l"/>
              <a:t>‹#›</a:t>
            </a:fld>
            <a:endParaRPr/>
          </a:p>
        </p:txBody>
      </p:sp>
      <p:sp>
        <p:nvSpPr>
          <p:cNvPr id="1022" name="Google Shape;1022;p128"/>
          <p:cNvSpPr txBox="1"/>
          <p:nvPr/>
        </p:nvSpPr>
        <p:spPr>
          <a:xfrm>
            <a:off x="948000" y="110850"/>
            <a:ext cx="3000000" cy="31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1000">
                <a:solidFill>
                  <a:srgbClr val="F1D624"/>
                </a:solidFill>
                <a:latin typeface="Montserrat"/>
                <a:ea typeface="Montserrat"/>
                <a:cs typeface="Montserrat"/>
                <a:sym typeface="Montserrat"/>
              </a:rPr>
              <a:t>07. Additional case studies</a:t>
            </a:r>
            <a:endParaRPr sz="1000">
              <a:solidFill>
                <a:srgbClr val="F1D624"/>
              </a:solidFill>
              <a:latin typeface="Montserrat"/>
              <a:ea typeface="Montserrat"/>
              <a:cs typeface="Montserrat"/>
              <a:sym typeface="Montserrat"/>
            </a:endParaRPr>
          </a:p>
        </p:txBody>
      </p:sp>
      <p:sp>
        <p:nvSpPr>
          <p:cNvPr id="1023" name="Google Shape;1023;p128"/>
          <p:cNvSpPr txBox="1"/>
          <p:nvPr/>
        </p:nvSpPr>
        <p:spPr>
          <a:xfrm>
            <a:off x="5477125" y="4060725"/>
            <a:ext cx="2439000" cy="393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pl" sz="800" u="sng">
                <a:solidFill>
                  <a:srgbClr val="EE6268"/>
                </a:solidFill>
                <a:latin typeface="Montserrat Medium"/>
                <a:ea typeface="Montserrat Medium"/>
                <a:cs typeface="Montserrat Medium"/>
                <a:sym typeface="Montserrat Medium"/>
                <a:hlinkClick r:id="rId4">
                  <a:extLst>
                    <a:ext uri="{A12FA001-AC4F-418D-AE19-62706E023703}">
                      <ahyp:hlinkClr val="tx"/>
                    </a:ext>
                  </a:extLst>
                </a:hlinkClick>
              </a:rPr>
              <a:t>Case Study of cooperation with Polco.us</a:t>
            </a:r>
            <a:endParaRPr sz="800" u="sng">
              <a:solidFill>
                <a:srgbClr val="EE6268"/>
              </a:solidFill>
              <a:latin typeface="Montserrat Light"/>
              <a:ea typeface="Montserrat Light"/>
              <a:cs typeface="Montserrat Light"/>
              <a:sym typeface="Montserrat Light"/>
            </a:endParaRPr>
          </a:p>
          <a:p>
            <a:pPr indent="0" lvl="0" marL="0" rtl="0" algn="l">
              <a:lnSpc>
                <a:spcPct val="115000"/>
              </a:lnSpc>
              <a:spcBef>
                <a:spcPts val="0"/>
              </a:spcBef>
              <a:spcAft>
                <a:spcPts val="0"/>
              </a:spcAft>
              <a:buNone/>
            </a:pPr>
            <a:r>
              <a:t/>
            </a:r>
            <a:endParaRPr sz="800">
              <a:latin typeface="Montserrat Medium"/>
              <a:ea typeface="Montserrat Medium"/>
              <a:cs typeface="Montserrat Medium"/>
              <a:sym typeface="Montserrat Medium"/>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7" name="Shape 1027"/>
        <p:cNvGrpSpPr/>
        <p:nvPr/>
      </p:nvGrpSpPr>
      <p:grpSpPr>
        <a:xfrm>
          <a:off x="0" y="0"/>
          <a:ext cx="0" cy="0"/>
          <a:chOff x="0" y="0"/>
          <a:chExt cx="0" cy="0"/>
        </a:xfrm>
      </p:grpSpPr>
      <p:sp>
        <p:nvSpPr>
          <p:cNvPr id="1028" name="Google Shape;1028;p129"/>
          <p:cNvSpPr txBox="1"/>
          <p:nvPr/>
        </p:nvSpPr>
        <p:spPr>
          <a:xfrm>
            <a:off x="5305175" y="2054075"/>
            <a:ext cx="1331100" cy="61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l" sz="10000">
                <a:solidFill>
                  <a:srgbClr val="F1D624"/>
                </a:solidFill>
                <a:latin typeface="Montserrat"/>
                <a:ea typeface="Montserrat"/>
                <a:cs typeface="Montserrat"/>
                <a:sym typeface="Montserrat"/>
              </a:rPr>
              <a:t>“</a:t>
            </a:r>
            <a:endParaRPr b="1" sz="10000">
              <a:solidFill>
                <a:srgbClr val="F1D624"/>
              </a:solidFill>
              <a:latin typeface="Montserrat"/>
              <a:ea typeface="Montserrat"/>
              <a:cs typeface="Montserrat"/>
              <a:sym typeface="Montserrat"/>
            </a:endParaRPr>
          </a:p>
        </p:txBody>
      </p:sp>
      <p:sp>
        <p:nvSpPr>
          <p:cNvPr id="1029" name="Google Shape;1029;p129"/>
          <p:cNvSpPr txBox="1"/>
          <p:nvPr/>
        </p:nvSpPr>
        <p:spPr>
          <a:xfrm>
            <a:off x="5584125" y="2438400"/>
            <a:ext cx="2771400" cy="1353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i="1" lang="pl" sz="1200">
                <a:solidFill>
                  <a:schemeClr val="dk1"/>
                </a:solidFill>
                <a:latin typeface="Montserrat"/>
                <a:ea typeface="Montserrat"/>
                <a:cs typeface="Montserrat"/>
                <a:sym typeface="Montserrat"/>
              </a:rPr>
              <a:t>“The Boldare team really feels like they are sonnen employees. They work on an equal footing and collaboratively with our team members.”</a:t>
            </a:r>
            <a:endParaRPr i="1"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i="1" sz="1200">
              <a:solidFill>
                <a:schemeClr val="dk1"/>
              </a:solidFill>
              <a:latin typeface="Montserrat"/>
              <a:ea typeface="Montserrat"/>
              <a:cs typeface="Montserrat"/>
              <a:sym typeface="Montserrat"/>
            </a:endParaRPr>
          </a:p>
          <a:p>
            <a:pPr indent="0" lvl="0" marL="457200" rtl="0" algn="l">
              <a:spcBef>
                <a:spcPts val="0"/>
              </a:spcBef>
              <a:spcAft>
                <a:spcPts val="0"/>
              </a:spcAft>
              <a:buClr>
                <a:schemeClr val="dk1"/>
              </a:buClr>
              <a:buSzPts val="1100"/>
              <a:buFont typeface="Arial"/>
              <a:buNone/>
            </a:pPr>
            <a:r>
              <a:rPr lang="pl" sz="1200">
                <a:solidFill>
                  <a:schemeClr val="dk1"/>
                </a:solidFill>
                <a:latin typeface="Montserrat"/>
                <a:ea typeface="Montserrat"/>
                <a:cs typeface="Montserrat"/>
                <a:sym typeface="Montserrat"/>
              </a:rPr>
              <a:t>Norbert Baumann, VP Research &amp; Development / Digital</a:t>
            </a:r>
            <a:endParaRPr sz="1200">
              <a:solidFill>
                <a:schemeClr val="dk1"/>
              </a:solidFill>
              <a:latin typeface="Montserrat"/>
              <a:ea typeface="Montserrat"/>
              <a:cs typeface="Montserrat"/>
              <a:sym typeface="Montserrat"/>
            </a:endParaRPr>
          </a:p>
          <a:p>
            <a:pPr indent="0" lvl="0" marL="457200" rtl="0" algn="l">
              <a:spcBef>
                <a:spcPts val="0"/>
              </a:spcBef>
              <a:spcAft>
                <a:spcPts val="0"/>
              </a:spcAft>
              <a:buNone/>
            </a:pPr>
            <a:r>
              <a:t/>
            </a:r>
            <a:endParaRPr i="1" sz="1200">
              <a:solidFill>
                <a:schemeClr val="dk1"/>
              </a:solidFill>
              <a:latin typeface="Montserrat"/>
              <a:ea typeface="Montserrat"/>
              <a:cs typeface="Montserrat"/>
              <a:sym typeface="Montserrat"/>
            </a:endParaRPr>
          </a:p>
        </p:txBody>
      </p:sp>
      <p:sp>
        <p:nvSpPr>
          <p:cNvPr id="1030" name="Google Shape;1030;p129"/>
          <p:cNvSpPr txBox="1"/>
          <p:nvPr/>
        </p:nvSpPr>
        <p:spPr>
          <a:xfrm>
            <a:off x="909000" y="340175"/>
            <a:ext cx="7465500" cy="6510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pl" sz="2600">
                <a:solidFill>
                  <a:srgbClr val="242424"/>
                </a:solidFill>
                <a:latin typeface="Montserrat Black"/>
                <a:ea typeface="Montserrat Black"/>
                <a:cs typeface="Montserrat Black"/>
                <a:sym typeface="Montserrat Black"/>
              </a:rPr>
              <a:t>Sonnen Customer Portal</a:t>
            </a:r>
            <a:endParaRPr sz="2600">
              <a:solidFill>
                <a:srgbClr val="6652E4"/>
              </a:solidFill>
              <a:latin typeface="Montserrat Black"/>
              <a:ea typeface="Montserrat Black"/>
              <a:cs typeface="Montserrat Black"/>
              <a:sym typeface="Montserrat Black"/>
            </a:endParaRPr>
          </a:p>
        </p:txBody>
      </p:sp>
      <p:sp>
        <p:nvSpPr>
          <p:cNvPr id="1031" name="Google Shape;1031;p129"/>
          <p:cNvSpPr/>
          <p:nvPr/>
        </p:nvSpPr>
        <p:spPr>
          <a:xfrm>
            <a:off x="1002300" y="991175"/>
            <a:ext cx="551400" cy="70200"/>
          </a:xfrm>
          <a:prstGeom prst="rect">
            <a:avLst/>
          </a:prstGeom>
          <a:solidFill>
            <a:srgbClr val="EE6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129"/>
          <p:cNvSpPr txBox="1"/>
          <p:nvPr/>
        </p:nvSpPr>
        <p:spPr>
          <a:xfrm>
            <a:off x="948000" y="1101600"/>
            <a:ext cx="7751400" cy="619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pl" sz="1100">
                <a:solidFill>
                  <a:schemeClr val="dk1"/>
                </a:solidFill>
                <a:latin typeface="Montserrat"/>
                <a:ea typeface="Montserrat"/>
                <a:cs typeface="Montserrat"/>
                <a:sym typeface="Montserrat"/>
              </a:rPr>
              <a:t>Product for: Sonnen</a:t>
            </a:r>
            <a:r>
              <a:rPr lang="pl" sz="1100">
                <a:solidFill>
                  <a:schemeClr val="dk1"/>
                </a:solidFill>
                <a:latin typeface="Montserrat Medium"/>
                <a:ea typeface="Montserrat Medium"/>
                <a:cs typeface="Montserrat Medium"/>
                <a:sym typeface="Montserrat Medium"/>
              </a:rPr>
              <a:t> </a:t>
            </a:r>
            <a:r>
              <a:rPr lang="pl" sz="1100">
                <a:solidFill>
                  <a:schemeClr val="dk1"/>
                </a:solidFill>
                <a:latin typeface="Montserrat"/>
                <a:ea typeface="Montserrat"/>
                <a:cs typeface="Montserrat"/>
                <a:sym typeface="Montserrat"/>
              </a:rPr>
              <a:t>(recently acquired by Shell) </a:t>
            </a:r>
            <a:br>
              <a:rPr lang="pl" sz="1100">
                <a:solidFill>
                  <a:schemeClr val="dk1"/>
                </a:solidFill>
                <a:latin typeface="Montserrat"/>
                <a:ea typeface="Montserrat"/>
                <a:cs typeface="Montserrat"/>
                <a:sym typeface="Montserrat"/>
              </a:rPr>
            </a:br>
            <a:r>
              <a:rPr b="1" lang="pl" sz="1100">
                <a:solidFill>
                  <a:schemeClr val="dk1"/>
                </a:solidFill>
                <a:latin typeface="Montserrat"/>
                <a:ea typeface="Montserrat"/>
                <a:cs typeface="Montserrat"/>
                <a:sym typeface="Montserrat"/>
              </a:rPr>
              <a:t>Delivery:</a:t>
            </a:r>
            <a:r>
              <a:rPr lang="pl" sz="1100">
                <a:solidFill>
                  <a:schemeClr val="dk1"/>
                </a:solidFill>
                <a:latin typeface="Montserrat"/>
                <a:ea typeface="Montserrat"/>
                <a:cs typeface="Montserrat"/>
                <a:sym typeface="Montserrat"/>
              </a:rPr>
              <a:t>  </a:t>
            </a:r>
            <a:r>
              <a:rPr lang="pl" sz="1100" u="sng">
                <a:solidFill>
                  <a:srgbClr val="EE6268"/>
                </a:solidFill>
                <a:latin typeface="Montserrat"/>
                <a:ea typeface="Montserrat"/>
                <a:cs typeface="Montserrat"/>
                <a:sym typeface="Montserrat"/>
                <a:hlinkClick r:id="rId3">
                  <a:extLst>
                    <a:ext uri="{A12FA001-AC4F-418D-AE19-62706E023703}">
                      <ahyp:hlinkClr val="tx"/>
                    </a:ext>
                  </a:extLst>
                </a:hlinkClick>
              </a:rPr>
              <a:t>MVP of the customer portal</a:t>
            </a:r>
            <a:r>
              <a:rPr lang="pl" sz="1100">
                <a:solidFill>
                  <a:srgbClr val="EE6268"/>
                </a:solidFill>
                <a:latin typeface="Montserrat"/>
                <a:ea typeface="Montserrat"/>
                <a:cs typeface="Montserrat"/>
                <a:sym typeface="Montserrat"/>
              </a:rPr>
              <a:t> </a:t>
            </a:r>
            <a:endParaRPr b="1" sz="1100">
              <a:solidFill>
                <a:schemeClr val="dk1"/>
              </a:solidFill>
              <a:latin typeface="Montserrat"/>
              <a:ea typeface="Montserrat"/>
              <a:cs typeface="Montserrat"/>
              <a:sym typeface="Montserrat"/>
            </a:endParaRPr>
          </a:p>
        </p:txBody>
      </p:sp>
      <p:sp>
        <p:nvSpPr>
          <p:cNvPr id="1033" name="Google Shape;1033;p129"/>
          <p:cNvSpPr/>
          <p:nvPr/>
        </p:nvSpPr>
        <p:spPr>
          <a:xfrm>
            <a:off x="1002300" y="991175"/>
            <a:ext cx="551400" cy="70200"/>
          </a:xfrm>
          <a:prstGeom prst="rect">
            <a:avLst/>
          </a:prstGeom>
          <a:solidFill>
            <a:srgbClr val="F1D6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129"/>
          <p:cNvSpPr txBox="1"/>
          <p:nvPr>
            <p:ph idx="12" type="sldNum"/>
          </p:nvPr>
        </p:nvSpPr>
        <p:spPr>
          <a:xfrm>
            <a:off x="8472458" y="47203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l"/>
              <a:t>‹#›</a:t>
            </a:fld>
            <a:endParaRPr/>
          </a:p>
        </p:txBody>
      </p:sp>
      <p:sp>
        <p:nvSpPr>
          <p:cNvPr id="1035" name="Google Shape;1035;p129"/>
          <p:cNvSpPr txBox="1"/>
          <p:nvPr/>
        </p:nvSpPr>
        <p:spPr>
          <a:xfrm>
            <a:off x="948000" y="110850"/>
            <a:ext cx="3000000" cy="31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1000">
                <a:solidFill>
                  <a:srgbClr val="F1D624"/>
                </a:solidFill>
                <a:latin typeface="Montserrat"/>
                <a:ea typeface="Montserrat"/>
                <a:cs typeface="Montserrat"/>
                <a:sym typeface="Montserrat"/>
              </a:rPr>
              <a:t>07. Additional case studies</a:t>
            </a:r>
            <a:endParaRPr sz="1000">
              <a:solidFill>
                <a:srgbClr val="F1D624"/>
              </a:solidFill>
              <a:latin typeface="Montserrat"/>
              <a:ea typeface="Montserrat"/>
              <a:cs typeface="Montserrat"/>
              <a:sym typeface="Montserrat"/>
            </a:endParaRPr>
          </a:p>
        </p:txBody>
      </p:sp>
      <p:grpSp>
        <p:nvGrpSpPr>
          <p:cNvPr id="1036" name="Google Shape;1036;p129"/>
          <p:cNvGrpSpPr/>
          <p:nvPr/>
        </p:nvGrpSpPr>
        <p:grpSpPr>
          <a:xfrm>
            <a:off x="1170443" y="2342728"/>
            <a:ext cx="3193298" cy="1963360"/>
            <a:chOff x="691175" y="1179525"/>
            <a:chExt cx="4074124" cy="2504925"/>
          </a:xfrm>
        </p:grpSpPr>
        <p:pic>
          <p:nvPicPr>
            <p:cNvPr id="1037" name="Google Shape;1037;p129"/>
            <p:cNvPicPr preferRelativeResize="0"/>
            <p:nvPr/>
          </p:nvPicPr>
          <p:blipFill>
            <a:blip r:embed="rId4">
              <a:alphaModFix/>
            </a:blip>
            <a:stretch>
              <a:fillRect/>
            </a:stretch>
          </p:blipFill>
          <p:spPr>
            <a:xfrm>
              <a:off x="691175" y="1179525"/>
              <a:ext cx="4074124" cy="2504925"/>
            </a:xfrm>
            <a:prstGeom prst="rect">
              <a:avLst/>
            </a:prstGeom>
            <a:noFill/>
            <a:ln>
              <a:noFill/>
            </a:ln>
          </p:spPr>
        </p:pic>
        <p:pic>
          <p:nvPicPr>
            <p:cNvPr id="1038" name="Google Shape;1038;p129"/>
            <p:cNvPicPr preferRelativeResize="0"/>
            <p:nvPr/>
          </p:nvPicPr>
          <p:blipFill rotWithShape="1">
            <a:blip r:embed="rId5">
              <a:alphaModFix/>
            </a:blip>
            <a:srcRect b="33875" l="0" r="0" t="0"/>
            <a:stretch/>
          </p:blipFill>
          <p:spPr>
            <a:xfrm>
              <a:off x="1239425" y="1401325"/>
              <a:ext cx="3001825" cy="1917075"/>
            </a:xfrm>
            <a:prstGeom prst="rect">
              <a:avLst/>
            </a:prstGeom>
            <a:noFill/>
            <a:ln>
              <a:noFill/>
            </a:ln>
          </p:spPr>
        </p:pic>
      </p:grpSp>
      <p:pic>
        <p:nvPicPr>
          <p:cNvPr id="1039" name="Google Shape;1039;p129"/>
          <p:cNvPicPr preferRelativeResize="0"/>
          <p:nvPr/>
        </p:nvPicPr>
        <p:blipFill>
          <a:blip r:embed="rId6">
            <a:alphaModFix/>
          </a:blip>
          <a:stretch>
            <a:fillRect/>
          </a:stretch>
        </p:blipFill>
        <p:spPr>
          <a:xfrm>
            <a:off x="1573594" y="2508812"/>
            <a:ext cx="2406077" cy="1510799"/>
          </a:xfrm>
          <a:prstGeom prst="rect">
            <a:avLst/>
          </a:prstGeom>
          <a:noFill/>
          <a:ln>
            <a:noFill/>
          </a:ln>
        </p:spPr>
      </p:pic>
      <p:pic>
        <p:nvPicPr>
          <p:cNvPr id="1040" name="Google Shape;1040;p129"/>
          <p:cNvPicPr preferRelativeResize="0"/>
          <p:nvPr/>
        </p:nvPicPr>
        <p:blipFill>
          <a:blip r:embed="rId7">
            <a:alphaModFix/>
          </a:blip>
          <a:stretch>
            <a:fillRect/>
          </a:stretch>
        </p:blipFill>
        <p:spPr>
          <a:xfrm>
            <a:off x="3062012" y="2789254"/>
            <a:ext cx="1748639" cy="1748646"/>
          </a:xfrm>
          <a:prstGeom prst="rect">
            <a:avLst/>
          </a:prstGeom>
          <a:noFill/>
          <a:ln>
            <a:noFill/>
          </a:ln>
        </p:spPr>
      </p:pic>
      <p:pic>
        <p:nvPicPr>
          <p:cNvPr id="1041" name="Google Shape;1041;p129"/>
          <p:cNvPicPr preferRelativeResize="0"/>
          <p:nvPr/>
        </p:nvPicPr>
        <p:blipFill>
          <a:blip r:embed="rId8">
            <a:alphaModFix/>
          </a:blip>
          <a:stretch>
            <a:fillRect/>
          </a:stretch>
        </p:blipFill>
        <p:spPr>
          <a:xfrm>
            <a:off x="3607434" y="3048359"/>
            <a:ext cx="657791" cy="120316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5" name="Shape 1045"/>
        <p:cNvGrpSpPr/>
        <p:nvPr/>
      </p:nvGrpSpPr>
      <p:grpSpPr>
        <a:xfrm>
          <a:off x="0" y="0"/>
          <a:ext cx="0" cy="0"/>
          <a:chOff x="0" y="0"/>
          <a:chExt cx="0" cy="0"/>
        </a:xfrm>
      </p:grpSpPr>
      <p:sp>
        <p:nvSpPr>
          <p:cNvPr id="1046" name="Google Shape;1046;p130"/>
          <p:cNvSpPr txBox="1"/>
          <p:nvPr/>
        </p:nvSpPr>
        <p:spPr>
          <a:xfrm>
            <a:off x="5170350" y="1474025"/>
            <a:ext cx="1331100" cy="61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l" sz="10000">
                <a:solidFill>
                  <a:srgbClr val="F1D624"/>
                </a:solidFill>
                <a:latin typeface="Montserrat"/>
                <a:ea typeface="Montserrat"/>
                <a:cs typeface="Montserrat"/>
                <a:sym typeface="Montserrat"/>
              </a:rPr>
              <a:t>“</a:t>
            </a:r>
            <a:endParaRPr b="1" sz="10000">
              <a:solidFill>
                <a:srgbClr val="F1D624"/>
              </a:solidFill>
              <a:latin typeface="Montserrat"/>
              <a:ea typeface="Montserrat"/>
              <a:cs typeface="Montserrat"/>
              <a:sym typeface="Montserrat"/>
            </a:endParaRPr>
          </a:p>
        </p:txBody>
      </p:sp>
      <p:pic>
        <p:nvPicPr>
          <p:cNvPr id="1047" name="Google Shape;1047;p130"/>
          <p:cNvPicPr preferRelativeResize="0"/>
          <p:nvPr/>
        </p:nvPicPr>
        <p:blipFill rotWithShape="1">
          <a:blip r:embed="rId3">
            <a:alphaModFix amt="69000"/>
          </a:blip>
          <a:srcRect b="29168" l="18356" r="36296" t="0"/>
          <a:stretch/>
        </p:blipFill>
        <p:spPr>
          <a:xfrm>
            <a:off x="990000" y="2429744"/>
            <a:ext cx="3143400" cy="2455106"/>
          </a:xfrm>
          <a:prstGeom prst="rect">
            <a:avLst/>
          </a:prstGeom>
          <a:noFill/>
          <a:ln>
            <a:noFill/>
          </a:ln>
        </p:spPr>
      </p:pic>
      <p:sp>
        <p:nvSpPr>
          <p:cNvPr id="1048" name="Google Shape;1048;p130"/>
          <p:cNvSpPr txBox="1"/>
          <p:nvPr/>
        </p:nvSpPr>
        <p:spPr>
          <a:xfrm>
            <a:off x="5411575" y="1905000"/>
            <a:ext cx="3303300" cy="1353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i="1" lang="pl" sz="1200">
                <a:solidFill>
                  <a:schemeClr val="dk1"/>
                </a:solidFill>
                <a:latin typeface="Montserrat"/>
                <a:ea typeface="Montserrat"/>
                <a:cs typeface="Montserrat"/>
                <a:sym typeface="Montserrat"/>
              </a:rPr>
              <a:t>“First, their company culture really fits us well, especially their startup atmosphere, their agility, and the engagement of the team members. Second, we appreciate the technical qualifications of the developers. Third, they made themselves available very quickly. Finally, we are impressed with how the team works well together; they give each other honest feedback and communicate very well.”</a:t>
            </a:r>
            <a:endParaRPr i="1" sz="12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00">
              <a:solidFill>
                <a:schemeClr val="dk1"/>
              </a:solidFill>
              <a:latin typeface="Montserrat"/>
              <a:ea typeface="Montserrat"/>
              <a:cs typeface="Montserrat"/>
              <a:sym typeface="Montserrat"/>
            </a:endParaRPr>
          </a:p>
          <a:p>
            <a:pPr indent="0" lvl="0" marL="457200" rtl="0" algn="l">
              <a:spcBef>
                <a:spcPts val="0"/>
              </a:spcBef>
              <a:spcAft>
                <a:spcPts val="0"/>
              </a:spcAft>
              <a:buNone/>
            </a:pPr>
            <a:r>
              <a:rPr lang="pl" sz="1200">
                <a:solidFill>
                  <a:schemeClr val="dk1"/>
                </a:solidFill>
                <a:latin typeface="Montserrat"/>
                <a:ea typeface="Montserrat"/>
                <a:cs typeface="Montserrat"/>
                <a:sym typeface="Montserrat"/>
              </a:rPr>
              <a:t>Norbert Baumann, VP of R&amp;D Digital Sonnen GmbH</a:t>
            </a:r>
            <a:endParaRPr sz="1200">
              <a:solidFill>
                <a:schemeClr val="dk1"/>
              </a:solidFill>
              <a:latin typeface="Montserrat"/>
              <a:ea typeface="Montserrat"/>
              <a:cs typeface="Montserrat"/>
              <a:sym typeface="Montserrat"/>
            </a:endParaRPr>
          </a:p>
        </p:txBody>
      </p:sp>
      <p:sp>
        <p:nvSpPr>
          <p:cNvPr id="1049" name="Google Shape;1049;p130"/>
          <p:cNvSpPr txBox="1"/>
          <p:nvPr/>
        </p:nvSpPr>
        <p:spPr>
          <a:xfrm>
            <a:off x="948000" y="1101600"/>
            <a:ext cx="7751400" cy="619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pl" sz="1100">
                <a:solidFill>
                  <a:schemeClr val="dk1"/>
                </a:solidFill>
                <a:latin typeface="Montserrat"/>
                <a:ea typeface="Montserrat"/>
                <a:cs typeface="Montserrat"/>
                <a:sym typeface="Montserrat"/>
              </a:rPr>
              <a:t>Product for: Sonnen</a:t>
            </a:r>
            <a:br>
              <a:rPr b="1" lang="pl" sz="1100">
                <a:solidFill>
                  <a:schemeClr val="dk1"/>
                </a:solidFill>
                <a:latin typeface="Montserrat"/>
                <a:ea typeface="Montserrat"/>
                <a:cs typeface="Montserrat"/>
                <a:sym typeface="Montserrat"/>
              </a:rPr>
            </a:br>
            <a:r>
              <a:rPr b="1" lang="pl" sz="1100">
                <a:solidFill>
                  <a:schemeClr val="dk1"/>
                </a:solidFill>
                <a:latin typeface="Montserrat"/>
                <a:ea typeface="Montserrat"/>
                <a:cs typeface="Montserrat"/>
                <a:sym typeface="Montserrat"/>
              </a:rPr>
              <a:t>Delivery: </a:t>
            </a:r>
            <a:r>
              <a:rPr lang="pl" sz="1100">
                <a:solidFill>
                  <a:schemeClr val="dk1"/>
                </a:solidFill>
                <a:latin typeface="Montserrat"/>
                <a:ea typeface="Montserrat"/>
                <a:cs typeface="Montserrat"/>
                <a:sym typeface="Montserrat"/>
              </a:rPr>
              <a:t>Int</a:t>
            </a:r>
            <a:r>
              <a:rPr lang="pl" sz="1100">
                <a:solidFill>
                  <a:srgbClr val="333333"/>
                </a:solidFill>
                <a:highlight>
                  <a:srgbClr val="FFFFFF"/>
                </a:highlight>
                <a:latin typeface="Montserrat"/>
                <a:ea typeface="Montserrat"/>
                <a:cs typeface="Montserrat"/>
                <a:sym typeface="Montserrat"/>
              </a:rPr>
              <a:t>elligent mobile app</a:t>
            </a:r>
            <a:r>
              <a:rPr lang="pl" sz="1100">
                <a:solidFill>
                  <a:srgbClr val="333333"/>
                </a:solidFill>
                <a:highlight>
                  <a:srgbClr val="FFFFFF"/>
                </a:highlight>
                <a:latin typeface="Montserrat"/>
                <a:ea typeface="Montserrat"/>
                <a:cs typeface="Montserrat"/>
                <a:sym typeface="Montserrat"/>
              </a:rPr>
              <a:t> to control and gain an overview of the car charging process. </a:t>
            </a:r>
            <a:endParaRPr sz="11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u="sng">
              <a:solidFill>
                <a:srgbClr val="6652E4"/>
              </a:solidFill>
              <a:latin typeface="Montserrat"/>
              <a:ea typeface="Montserrat"/>
              <a:cs typeface="Montserrat"/>
              <a:sym typeface="Montserrat"/>
              <a:hlinkClick r:id="rId4">
                <a:extLst>
                  <a:ext uri="{A12FA001-AC4F-418D-AE19-62706E023703}">
                    <ahyp:hlinkClr val="tx"/>
                  </a:ext>
                </a:extLst>
              </a:hlinkClick>
            </a:endParaRPr>
          </a:p>
        </p:txBody>
      </p:sp>
      <p:sp>
        <p:nvSpPr>
          <p:cNvPr id="1050" name="Google Shape;1050;p130"/>
          <p:cNvSpPr txBox="1"/>
          <p:nvPr/>
        </p:nvSpPr>
        <p:spPr>
          <a:xfrm>
            <a:off x="909000" y="340175"/>
            <a:ext cx="7465500" cy="6510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pl" sz="2600">
                <a:solidFill>
                  <a:srgbClr val="242424"/>
                </a:solidFill>
                <a:latin typeface="Montserrat Black"/>
                <a:ea typeface="Montserrat Black"/>
                <a:cs typeface="Montserrat Black"/>
                <a:sym typeface="Montserrat Black"/>
              </a:rPr>
              <a:t>SonnenCharger</a:t>
            </a:r>
            <a:endParaRPr sz="2600">
              <a:solidFill>
                <a:srgbClr val="6652E4"/>
              </a:solidFill>
              <a:latin typeface="Montserrat Black"/>
              <a:ea typeface="Montserrat Black"/>
              <a:cs typeface="Montserrat Black"/>
              <a:sym typeface="Montserrat Black"/>
            </a:endParaRPr>
          </a:p>
        </p:txBody>
      </p:sp>
      <p:sp>
        <p:nvSpPr>
          <p:cNvPr id="1051" name="Google Shape;1051;p130"/>
          <p:cNvSpPr/>
          <p:nvPr/>
        </p:nvSpPr>
        <p:spPr>
          <a:xfrm>
            <a:off x="1002300" y="991175"/>
            <a:ext cx="551400" cy="70200"/>
          </a:xfrm>
          <a:prstGeom prst="rect">
            <a:avLst/>
          </a:prstGeom>
          <a:solidFill>
            <a:srgbClr val="F1D6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52" name="Google Shape;1052;p130"/>
          <p:cNvPicPr preferRelativeResize="0"/>
          <p:nvPr/>
        </p:nvPicPr>
        <p:blipFill rotWithShape="1">
          <a:blip r:embed="rId5">
            <a:alphaModFix/>
          </a:blip>
          <a:srcRect b="0" l="5616" r="4383" t="0"/>
          <a:stretch/>
        </p:blipFill>
        <p:spPr>
          <a:xfrm>
            <a:off x="2641604" y="2578673"/>
            <a:ext cx="954129" cy="1827552"/>
          </a:xfrm>
          <a:prstGeom prst="rect">
            <a:avLst/>
          </a:prstGeom>
          <a:noFill/>
          <a:ln>
            <a:noFill/>
          </a:ln>
        </p:spPr>
      </p:pic>
      <p:pic>
        <p:nvPicPr>
          <p:cNvPr id="1053" name="Google Shape;1053;p130"/>
          <p:cNvPicPr preferRelativeResize="0"/>
          <p:nvPr/>
        </p:nvPicPr>
        <p:blipFill>
          <a:blip r:embed="rId6">
            <a:alphaModFix/>
          </a:blip>
          <a:stretch>
            <a:fillRect/>
          </a:stretch>
        </p:blipFill>
        <p:spPr>
          <a:xfrm flipH="1">
            <a:off x="2192713" y="2495244"/>
            <a:ext cx="1598423" cy="2389604"/>
          </a:xfrm>
          <a:prstGeom prst="rect">
            <a:avLst/>
          </a:prstGeom>
          <a:noFill/>
          <a:ln>
            <a:noFill/>
          </a:ln>
        </p:spPr>
      </p:pic>
      <p:sp>
        <p:nvSpPr>
          <p:cNvPr id="1054" name="Google Shape;1054;p130"/>
          <p:cNvSpPr txBox="1"/>
          <p:nvPr>
            <p:ph idx="12" type="sldNum"/>
          </p:nvPr>
        </p:nvSpPr>
        <p:spPr>
          <a:xfrm>
            <a:off x="8472458" y="47203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l"/>
              <a:t>‹#›</a:t>
            </a:fld>
            <a:endParaRPr/>
          </a:p>
        </p:txBody>
      </p:sp>
      <p:sp>
        <p:nvSpPr>
          <p:cNvPr id="1055" name="Google Shape;1055;p130"/>
          <p:cNvSpPr txBox="1"/>
          <p:nvPr/>
        </p:nvSpPr>
        <p:spPr>
          <a:xfrm>
            <a:off x="948000" y="110850"/>
            <a:ext cx="3000000" cy="31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1000">
                <a:solidFill>
                  <a:srgbClr val="F1D624"/>
                </a:solidFill>
                <a:latin typeface="Montserrat"/>
                <a:ea typeface="Montserrat"/>
                <a:cs typeface="Montserrat"/>
                <a:sym typeface="Montserrat"/>
              </a:rPr>
              <a:t>07. Additional case studies</a:t>
            </a:r>
            <a:endParaRPr sz="1000">
              <a:solidFill>
                <a:srgbClr val="F1D624"/>
              </a:solidFill>
              <a:latin typeface="Montserrat"/>
              <a:ea typeface="Montserrat"/>
              <a:cs typeface="Montserrat"/>
              <a:sym typeface="Montserrat"/>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9" name="Shape 1059"/>
        <p:cNvGrpSpPr/>
        <p:nvPr/>
      </p:nvGrpSpPr>
      <p:grpSpPr>
        <a:xfrm>
          <a:off x="0" y="0"/>
          <a:ext cx="0" cy="0"/>
          <a:chOff x="0" y="0"/>
          <a:chExt cx="0" cy="0"/>
        </a:xfrm>
      </p:grpSpPr>
      <p:sp>
        <p:nvSpPr>
          <p:cNvPr id="1060" name="Google Shape;1060;p131"/>
          <p:cNvSpPr txBox="1"/>
          <p:nvPr>
            <p:ph idx="12" type="sldNum"/>
          </p:nvPr>
        </p:nvSpPr>
        <p:spPr>
          <a:xfrm>
            <a:off x="8472458" y="47203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l"/>
              <a:t>‹#›</a:t>
            </a:fld>
            <a:endParaRPr/>
          </a:p>
        </p:txBody>
      </p:sp>
      <p:sp>
        <p:nvSpPr>
          <p:cNvPr id="1061" name="Google Shape;1061;p131"/>
          <p:cNvSpPr txBox="1"/>
          <p:nvPr/>
        </p:nvSpPr>
        <p:spPr>
          <a:xfrm>
            <a:off x="8472458" y="4720367"/>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l" sz="1000">
                <a:solidFill>
                  <a:srgbClr val="595959"/>
                </a:solidFill>
              </a:rPr>
              <a:t>‹#›</a:t>
            </a:fld>
            <a:endParaRPr sz="1000">
              <a:solidFill>
                <a:srgbClr val="595959"/>
              </a:solidFill>
            </a:endParaRPr>
          </a:p>
        </p:txBody>
      </p:sp>
      <p:sp>
        <p:nvSpPr>
          <p:cNvPr id="1062" name="Google Shape;1062;p131"/>
          <p:cNvSpPr txBox="1"/>
          <p:nvPr>
            <p:ph idx="12" type="sldNum"/>
          </p:nvPr>
        </p:nvSpPr>
        <p:spPr>
          <a:xfrm>
            <a:off x="8472458" y="47203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pl"/>
              <a:t>‹#›</a:t>
            </a:fld>
            <a:endParaRPr/>
          </a:p>
        </p:txBody>
      </p:sp>
      <p:sp>
        <p:nvSpPr>
          <p:cNvPr id="1063" name="Google Shape;1063;p131"/>
          <p:cNvSpPr txBox="1"/>
          <p:nvPr/>
        </p:nvSpPr>
        <p:spPr>
          <a:xfrm>
            <a:off x="644400" y="1916500"/>
            <a:ext cx="7774800" cy="619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latin typeface="Montserrat"/>
              <a:ea typeface="Montserrat"/>
              <a:cs typeface="Montserrat"/>
              <a:sym typeface="Montserrat"/>
            </a:endParaRPr>
          </a:p>
        </p:txBody>
      </p:sp>
      <p:sp>
        <p:nvSpPr>
          <p:cNvPr id="1064" name="Google Shape;1064;p131"/>
          <p:cNvSpPr txBox="1"/>
          <p:nvPr/>
        </p:nvSpPr>
        <p:spPr>
          <a:xfrm>
            <a:off x="948000" y="1101600"/>
            <a:ext cx="7751400" cy="619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pl" sz="1100">
                <a:solidFill>
                  <a:schemeClr val="dk1"/>
                </a:solidFill>
                <a:latin typeface="Montserrat"/>
                <a:ea typeface="Montserrat"/>
                <a:cs typeface="Montserrat"/>
                <a:sym typeface="Montserrat"/>
              </a:rPr>
              <a:t>Product for: Sonnen</a:t>
            </a:r>
            <a:br>
              <a:rPr b="1" lang="pl" sz="1100">
                <a:solidFill>
                  <a:schemeClr val="dk1"/>
                </a:solidFill>
                <a:latin typeface="Montserrat"/>
                <a:ea typeface="Montserrat"/>
                <a:cs typeface="Montserrat"/>
                <a:sym typeface="Montserrat"/>
              </a:rPr>
            </a:br>
            <a:r>
              <a:rPr b="1" lang="pl" sz="1100">
                <a:solidFill>
                  <a:schemeClr val="dk1"/>
                </a:solidFill>
                <a:latin typeface="Montserrat"/>
                <a:ea typeface="Montserrat"/>
                <a:cs typeface="Montserrat"/>
                <a:sym typeface="Montserrat"/>
              </a:rPr>
              <a:t>Delivery: </a:t>
            </a:r>
            <a:r>
              <a:rPr lang="pl" sz="1100">
                <a:solidFill>
                  <a:srgbClr val="333333"/>
                </a:solidFill>
                <a:highlight>
                  <a:srgbClr val="FFFFFF"/>
                </a:highlight>
                <a:latin typeface="Montserrat"/>
                <a:ea typeface="Montserrat"/>
                <a:cs typeface="Montserrat"/>
                <a:sym typeface="Montserrat"/>
              </a:rPr>
              <a:t>Data from over 15,000 historical paper documents digitized.</a:t>
            </a:r>
            <a:endParaRPr sz="1100">
              <a:solidFill>
                <a:srgbClr val="333333"/>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sz="1100">
              <a:solidFill>
                <a:srgbClr val="333333"/>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rPr lang="pl" sz="1100">
                <a:solidFill>
                  <a:srgbClr val="333333"/>
                </a:solidFill>
                <a:highlight>
                  <a:srgbClr val="FFFFFF"/>
                </a:highlight>
                <a:latin typeface="Montserrat"/>
                <a:ea typeface="Montserrat"/>
                <a:cs typeface="Montserrat"/>
                <a:sym typeface="Montserrat"/>
              </a:rPr>
              <a:t> </a:t>
            </a:r>
            <a:endParaRPr sz="11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u="sng">
              <a:solidFill>
                <a:srgbClr val="6652E4"/>
              </a:solidFill>
              <a:latin typeface="Montserrat"/>
              <a:ea typeface="Montserrat"/>
              <a:cs typeface="Montserrat"/>
              <a:sym typeface="Montserrat"/>
              <a:hlinkClick r:id="rId3">
                <a:extLst>
                  <a:ext uri="{A12FA001-AC4F-418D-AE19-62706E023703}">
                    <ahyp:hlinkClr val="tx"/>
                  </a:ext>
                </a:extLst>
              </a:hlinkClick>
            </a:endParaRPr>
          </a:p>
        </p:txBody>
      </p:sp>
      <p:sp>
        <p:nvSpPr>
          <p:cNvPr id="1065" name="Google Shape;1065;p131"/>
          <p:cNvSpPr txBox="1"/>
          <p:nvPr/>
        </p:nvSpPr>
        <p:spPr>
          <a:xfrm>
            <a:off x="909000" y="340175"/>
            <a:ext cx="7465500" cy="6510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pl" sz="2600">
                <a:solidFill>
                  <a:srgbClr val="242424"/>
                </a:solidFill>
                <a:latin typeface="Montserrat Black"/>
                <a:ea typeface="Montserrat Black"/>
                <a:cs typeface="Montserrat Black"/>
                <a:sym typeface="Montserrat Black"/>
              </a:rPr>
              <a:t>Sonnen Machine Learning</a:t>
            </a:r>
            <a:endParaRPr sz="2600">
              <a:solidFill>
                <a:srgbClr val="6652E4"/>
              </a:solidFill>
              <a:latin typeface="Montserrat Black"/>
              <a:ea typeface="Montserrat Black"/>
              <a:cs typeface="Montserrat Black"/>
              <a:sym typeface="Montserrat Black"/>
            </a:endParaRPr>
          </a:p>
        </p:txBody>
      </p:sp>
      <p:sp>
        <p:nvSpPr>
          <p:cNvPr id="1066" name="Google Shape;1066;p131"/>
          <p:cNvSpPr/>
          <p:nvPr/>
        </p:nvSpPr>
        <p:spPr>
          <a:xfrm>
            <a:off x="1002300" y="991175"/>
            <a:ext cx="551400" cy="70200"/>
          </a:xfrm>
          <a:prstGeom prst="rect">
            <a:avLst/>
          </a:prstGeom>
          <a:solidFill>
            <a:srgbClr val="F1D6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131"/>
          <p:cNvSpPr txBox="1"/>
          <p:nvPr/>
        </p:nvSpPr>
        <p:spPr>
          <a:xfrm>
            <a:off x="697500" y="2292950"/>
            <a:ext cx="6967200" cy="1320600"/>
          </a:xfrm>
          <a:prstGeom prst="rect">
            <a:avLst/>
          </a:prstGeom>
          <a:noFill/>
          <a:ln>
            <a:noFill/>
          </a:ln>
        </p:spPr>
        <p:txBody>
          <a:bodyPr anchorCtr="0" anchor="t" bIns="91425" lIns="91425" spcFirstLastPara="1" rIns="91425" wrap="square" tIns="91425">
            <a:noAutofit/>
          </a:bodyPr>
          <a:lstStyle/>
          <a:p>
            <a:pPr indent="0" lvl="0" marL="269999" marR="160159" rtl="0" algn="l">
              <a:lnSpc>
                <a:spcPct val="115000"/>
              </a:lnSpc>
              <a:spcBef>
                <a:spcPts val="0"/>
              </a:spcBef>
              <a:spcAft>
                <a:spcPts val="0"/>
              </a:spcAft>
              <a:buNone/>
            </a:pPr>
            <a:r>
              <a:rPr lang="pl">
                <a:solidFill>
                  <a:schemeClr val="dk1"/>
                </a:solidFill>
                <a:latin typeface="Montserrat"/>
                <a:ea typeface="Montserrat"/>
                <a:cs typeface="Montserrat"/>
                <a:sym typeface="Montserrat"/>
              </a:rPr>
              <a:t>We have managed to automate the digitization and database cross check, with about 80% accuracy, reaching the client’s KPI of 70-80%. </a:t>
            </a:r>
            <a:br>
              <a:rPr lang="pl">
                <a:solidFill>
                  <a:schemeClr val="dk1"/>
                </a:solidFill>
                <a:latin typeface="Montserrat"/>
                <a:ea typeface="Montserrat"/>
                <a:cs typeface="Montserrat"/>
                <a:sym typeface="Montserrat"/>
              </a:rPr>
            </a:br>
            <a:br>
              <a:rPr lang="pl">
                <a:solidFill>
                  <a:schemeClr val="dk1"/>
                </a:solidFill>
                <a:latin typeface="Montserrat"/>
                <a:ea typeface="Montserrat"/>
                <a:cs typeface="Montserrat"/>
                <a:sym typeface="Montserrat"/>
              </a:rPr>
            </a:br>
            <a:r>
              <a:rPr lang="pl">
                <a:solidFill>
                  <a:schemeClr val="dk1"/>
                </a:solidFill>
                <a:latin typeface="Montserrat"/>
                <a:ea typeface="Montserrat"/>
                <a:cs typeface="Montserrat"/>
                <a:sym typeface="Montserrat"/>
              </a:rPr>
              <a:t>The delegation of the task to the algorithm running on the client’s side has also eliminated the risk of a sensitive data breach.</a:t>
            </a:r>
            <a:endParaRPr>
              <a:solidFill>
                <a:schemeClr val="dk1"/>
              </a:solidFill>
              <a:latin typeface="Montserrat"/>
              <a:ea typeface="Montserrat"/>
              <a:cs typeface="Montserrat"/>
              <a:sym typeface="Montserrat"/>
            </a:endParaRPr>
          </a:p>
        </p:txBody>
      </p:sp>
      <p:sp>
        <p:nvSpPr>
          <p:cNvPr id="1068" name="Google Shape;1068;p131"/>
          <p:cNvSpPr txBox="1"/>
          <p:nvPr/>
        </p:nvSpPr>
        <p:spPr>
          <a:xfrm>
            <a:off x="948000" y="110850"/>
            <a:ext cx="3000000" cy="31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1000">
                <a:solidFill>
                  <a:srgbClr val="F1D624"/>
                </a:solidFill>
                <a:latin typeface="Montserrat"/>
                <a:ea typeface="Montserrat"/>
                <a:cs typeface="Montserrat"/>
                <a:sym typeface="Montserrat"/>
              </a:rPr>
              <a:t>07. Additional case studies</a:t>
            </a:r>
            <a:endParaRPr sz="1000">
              <a:solidFill>
                <a:srgbClr val="F1D624"/>
              </a:solidFill>
              <a:latin typeface="Montserrat"/>
              <a:ea typeface="Montserrat"/>
              <a:cs typeface="Montserrat"/>
              <a:sym typeface="Montserrat"/>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2" name="Shape 1072"/>
        <p:cNvGrpSpPr/>
        <p:nvPr/>
      </p:nvGrpSpPr>
      <p:grpSpPr>
        <a:xfrm>
          <a:off x="0" y="0"/>
          <a:ext cx="0" cy="0"/>
          <a:chOff x="0" y="0"/>
          <a:chExt cx="0" cy="0"/>
        </a:xfrm>
      </p:grpSpPr>
      <p:sp>
        <p:nvSpPr>
          <p:cNvPr id="1073" name="Google Shape;1073;p132"/>
          <p:cNvSpPr txBox="1"/>
          <p:nvPr/>
        </p:nvSpPr>
        <p:spPr>
          <a:xfrm>
            <a:off x="5955475" y="2745675"/>
            <a:ext cx="1331100" cy="61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l" sz="10000">
                <a:solidFill>
                  <a:srgbClr val="F1D624"/>
                </a:solidFill>
                <a:latin typeface="Montserrat"/>
                <a:ea typeface="Montserrat"/>
                <a:cs typeface="Montserrat"/>
                <a:sym typeface="Montserrat"/>
              </a:rPr>
              <a:t>“</a:t>
            </a:r>
            <a:endParaRPr b="1" sz="10000">
              <a:solidFill>
                <a:srgbClr val="F1D624"/>
              </a:solidFill>
              <a:latin typeface="Montserrat"/>
              <a:ea typeface="Montserrat"/>
              <a:cs typeface="Montserrat"/>
              <a:sym typeface="Montserrat"/>
            </a:endParaRPr>
          </a:p>
        </p:txBody>
      </p:sp>
      <p:pic>
        <p:nvPicPr>
          <p:cNvPr id="1074" name="Google Shape;1074;p132"/>
          <p:cNvPicPr preferRelativeResize="0"/>
          <p:nvPr/>
        </p:nvPicPr>
        <p:blipFill>
          <a:blip r:embed="rId3">
            <a:alphaModFix/>
          </a:blip>
          <a:stretch>
            <a:fillRect/>
          </a:stretch>
        </p:blipFill>
        <p:spPr>
          <a:xfrm>
            <a:off x="755350" y="2401650"/>
            <a:ext cx="4154555" cy="2351699"/>
          </a:xfrm>
          <a:prstGeom prst="rect">
            <a:avLst/>
          </a:prstGeom>
          <a:noFill/>
          <a:ln>
            <a:noFill/>
          </a:ln>
        </p:spPr>
      </p:pic>
      <p:sp>
        <p:nvSpPr>
          <p:cNvPr id="1075" name="Google Shape;1075;p132"/>
          <p:cNvSpPr txBox="1"/>
          <p:nvPr/>
        </p:nvSpPr>
        <p:spPr>
          <a:xfrm>
            <a:off x="6181675" y="3172650"/>
            <a:ext cx="2439000" cy="18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pl" sz="1200">
                <a:latin typeface="Montserrat"/>
                <a:ea typeface="Montserrat"/>
                <a:cs typeface="Montserrat"/>
                <a:sym typeface="Montserrat"/>
              </a:rPr>
              <a:t>“Boldare made remote cooperation super easy.”</a:t>
            </a:r>
            <a:endParaRPr i="1" sz="1200">
              <a:latin typeface="Montserrat"/>
              <a:ea typeface="Montserrat"/>
              <a:cs typeface="Montserrat"/>
              <a:sym typeface="Montserrat"/>
            </a:endParaRPr>
          </a:p>
          <a:p>
            <a:pPr indent="0" lvl="0" marL="0" rtl="0" algn="l">
              <a:spcBef>
                <a:spcPts val="0"/>
              </a:spcBef>
              <a:spcAft>
                <a:spcPts val="0"/>
              </a:spcAft>
              <a:buNone/>
            </a:pPr>
            <a:r>
              <a:t/>
            </a:r>
            <a:endParaRPr sz="1200">
              <a:latin typeface="Montserrat"/>
              <a:ea typeface="Montserrat"/>
              <a:cs typeface="Montserrat"/>
              <a:sym typeface="Montserrat"/>
            </a:endParaRPr>
          </a:p>
          <a:p>
            <a:pPr indent="0" lvl="0" marL="457200" rtl="0" algn="l">
              <a:spcBef>
                <a:spcPts val="0"/>
              </a:spcBef>
              <a:spcAft>
                <a:spcPts val="0"/>
              </a:spcAft>
              <a:buNone/>
            </a:pPr>
            <a:r>
              <a:rPr lang="pl" sz="1200">
                <a:latin typeface="Montserrat"/>
                <a:ea typeface="Montserrat"/>
                <a:cs typeface="Montserrat"/>
                <a:sym typeface="Montserrat"/>
              </a:rPr>
              <a:t>Zeynep Esin, BlaBlaCar Product Manager</a:t>
            </a:r>
            <a:endParaRPr sz="1200">
              <a:latin typeface="Montserrat"/>
              <a:ea typeface="Montserrat"/>
              <a:cs typeface="Montserrat"/>
              <a:sym typeface="Montserrat"/>
            </a:endParaRPr>
          </a:p>
          <a:p>
            <a:pPr indent="0" lvl="0" marL="0" rtl="0" algn="l">
              <a:spcBef>
                <a:spcPts val="0"/>
              </a:spcBef>
              <a:spcAft>
                <a:spcPts val="0"/>
              </a:spcAft>
              <a:buNone/>
            </a:pPr>
            <a:r>
              <a:t/>
            </a:r>
            <a:endParaRPr sz="1200">
              <a:latin typeface="Montserrat"/>
              <a:ea typeface="Montserrat"/>
              <a:cs typeface="Montserrat"/>
              <a:sym typeface="Montserrat"/>
            </a:endParaRPr>
          </a:p>
        </p:txBody>
      </p:sp>
      <p:sp>
        <p:nvSpPr>
          <p:cNvPr id="1076" name="Google Shape;1076;p132"/>
          <p:cNvSpPr txBox="1"/>
          <p:nvPr/>
        </p:nvSpPr>
        <p:spPr>
          <a:xfrm>
            <a:off x="948000" y="1101600"/>
            <a:ext cx="7751400" cy="619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pl" sz="1100">
                <a:solidFill>
                  <a:schemeClr val="dk1"/>
                </a:solidFill>
                <a:latin typeface="Montserrat"/>
                <a:ea typeface="Montserrat"/>
                <a:cs typeface="Montserrat"/>
                <a:sym typeface="Montserrat"/>
              </a:rPr>
              <a:t>Products for: BlaBlaCar</a:t>
            </a:r>
            <a:br>
              <a:rPr b="1" lang="pl" sz="1100">
                <a:solidFill>
                  <a:schemeClr val="dk1"/>
                </a:solidFill>
                <a:latin typeface="Montserrat"/>
                <a:ea typeface="Montserrat"/>
                <a:cs typeface="Montserrat"/>
                <a:sym typeface="Montserrat"/>
              </a:rPr>
            </a:br>
            <a:r>
              <a:rPr b="1" lang="pl" sz="1100">
                <a:solidFill>
                  <a:schemeClr val="dk1"/>
                </a:solidFill>
                <a:latin typeface="Montserrat"/>
                <a:ea typeface="Montserrat"/>
                <a:cs typeface="Montserrat"/>
                <a:sym typeface="Montserrat"/>
              </a:rPr>
              <a:t>Delivery: </a:t>
            </a:r>
            <a:r>
              <a:rPr lang="pl" sz="1100">
                <a:solidFill>
                  <a:srgbClr val="333333"/>
                </a:solidFill>
                <a:highlight>
                  <a:srgbClr val="FFFFFF"/>
                </a:highlight>
                <a:latin typeface="Montserrat"/>
                <a:ea typeface="Montserrat"/>
                <a:cs typeface="Montserrat"/>
                <a:sym typeface="Montserrat"/>
              </a:rPr>
              <a:t>We’ve helped BlaBlaCar, a unicorn startup to beat the competition and expand to 27 markets worldwide, having been their first external development partner.</a:t>
            </a:r>
            <a:endParaRPr sz="1100">
              <a:solidFill>
                <a:srgbClr val="333333"/>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sz="1100">
              <a:solidFill>
                <a:srgbClr val="333333"/>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rPr lang="pl" sz="1100">
                <a:solidFill>
                  <a:srgbClr val="333333"/>
                </a:solidFill>
                <a:highlight>
                  <a:srgbClr val="FFFFFF"/>
                </a:highlight>
                <a:latin typeface="Montserrat"/>
                <a:ea typeface="Montserrat"/>
                <a:cs typeface="Montserrat"/>
                <a:sym typeface="Montserrat"/>
              </a:rPr>
              <a:t> </a:t>
            </a:r>
            <a:endParaRPr sz="11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a:solidFill>
                <a:schemeClr val="dk1"/>
              </a:solidFill>
              <a:latin typeface="Montserrat"/>
              <a:ea typeface="Montserrat"/>
              <a:cs typeface="Montserrat"/>
              <a:sym typeface="Montserrat"/>
            </a:endParaRPr>
          </a:p>
        </p:txBody>
      </p:sp>
      <p:sp>
        <p:nvSpPr>
          <p:cNvPr id="1077" name="Google Shape;1077;p132"/>
          <p:cNvSpPr txBox="1"/>
          <p:nvPr/>
        </p:nvSpPr>
        <p:spPr>
          <a:xfrm>
            <a:off x="909000" y="340175"/>
            <a:ext cx="7465500" cy="6510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pl" sz="2600">
                <a:solidFill>
                  <a:srgbClr val="242424"/>
                </a:solidFill>
                <a:latin typeface="Montserrat Black"/>
                <a:ea typeface="Montserrat Black"/>
                <a:cs typeface="Montserrat Black"/>
                <a:sym typeface="Montserrat Black"/>
              </a:rPr>
              <a:t>BlaBlaCar</a:t>
            </a:r>
            <a:endParaRPr sz="2600">
              <a:solidFill>
                <a:srgbClr val="6652E4"/>
              </a:solidFill>
              <a:latin typeface="Montserrat Black"/>
              <a:ea typeface="Montserrat Black"/>
              <a:cs typeface="Montserrat Black"/>
              <a:sym typeface="Montserrat Black"/>
            </a:endParaRPr>
          </a:p>
        </p:txBody>
      </p:sp>
      <p:sp>
        <p:nvSpPr>
          <p:cNvPr id="1078" name="Google Shape;1078;p132"/>
          <p:cNvSpPr/>
          <p:nvPr/>
        </p:nvSpPr>
        <p:spPr>
          <a:xfrm>
            <a:off x="1002300" y="991175"/>
            <a:ext cx="551400" cy="70200"/>
          </a:xfrm>
          <a:prstGeom prst="rect">
            <a:avLst/>
          </a:prstGeom>
          <a:solidFill>
            <a:srgbClr val="F1D6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132"/>
          <p:cNvSpPr txBox="1"/>
          <p:nvPr>
            <p:ph idx="12" type="sldNum"/>
          </p:nvPr>
        </p:nvSpPr>
        <p:spPr>
          <a:xfrm>
            <a:off x="8472458" y="47203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l"/>
              <a:t>‹#›</a:t>
            </a:fld>
            <a:endParaRPr/>
          </a:p>
        </p:txBody>
      </p:sp>
      <p:sp>
        <p:nvSpPr>
          <p:cNvPr id="1080" name="Google Shape;1080;p132"/>
          <p:cNvSpPr txBox="1"/>
          <p:nvPr/>
        </p:nvSpPr>
        <p:spPr>
          <a:xfrm>
            <a:off x="948000" y="110850"/>
            <a:ext cx="3000000" cy="31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1000">
                <a:solidFill>
                  <a:srgbClr val="F1D624"/>
                </a:solidFill>
                <a:latin typeface="Montserrat"/>
                <a:ea typeface="Montserrat"/>
                <a:cs typeface="Montserrat"/>
                <a:sym typeface="Montserrat"/>
              </a:rPr>
              <a:t>07. Additional case studies</a:t>
            </a:r>
            <a:endParaRPr sz="1000">
              <a:solidFill>
                <a:srgbClr val="F1D624"/>
              </a:solidFill>
              <a:latin typeface="Montserrat"/>
              <a:ea typeface="Montserrat"/>
              <a:cs typeface="Montserrat"/>
              <a:sym typeface="Montserrat"/>
            </a:endParaRPr>
          </a:p>
        </p:txBody>
      </p:sp>
      <p:sp>
        <p:nvSpPr>
          <p:cNvPr id="1081" name="Google Shape;1081;p132"/>
          <p:cNvSpPr txBox="1"/>
          <p:nvPr/>
        </p:nvSpPr>
        <p:spPr>
          <a:xfrm>
            <a:off x="5935325" y="4326775"/>
            <a:ext cx="2439000" cy="393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pl" sz="800" u="sng">
                <a:solidFill>
                  <a:srgbClr val="EE6268"/>
                </a:solidFill>
                <a:latin typeface="Montserrat Medium"/>
                <a:ea typeface="Montserrat Medium"/>
                <a:cs typeface="Montserrat Medium"/>
                <a:sym typeface="Montserrat Medium"/>
                <a:hlinkClick r:id="rId4">
                  <a:extLst>
                    <a:ext uri="{A12FA001-AC4F-418D-AE19-62706E023703}">
                      <ahyp:hlinkClr val="tx"/>
                    </a:ext>
                  </a:extLst>
                </a:hlinkClick>
              </a:rPr>
              <a:t>Case Study of cooperation with BlaBlaCar</a:t>
            </a:r>
            <a:endParaRPr sz="800" u="sng">
              <a:solidFill>
                <a:srgbClr val="EE6268"/>
              </a:solidFill>
              <a:latin typeface="Montserrat Light"/>
              <a:ea typeface="Montserrat Light"/>
              <a:cs typeface="Montserrat Light"/>
              <a:sym typeface="Montserrat Light"/>
            </a:endParaRPr>
          </a:p>
          <a:p>
            <a:pPr indent="0" lvl="0" marL="0" rtl="0" algn="l">
              <a:lnSpc>
                <a:spcPct val="115000"/>
              </a:lnSpc>
              <a:spcBef>
                <a:spcPts val="0"/>
              </a:spcBef>
              <a:spcAft>
                <a:spcPts val="0"/>
              </a:spcAft>
              <a:buNone/>
            </a:pPr>
            <a:r>
              <a:t/>
            </a:r>
            <a:endParaRPr sz="800">
              <a:latin typeface="Montserrat Medium"/>
              <a:ea typeface="Montserrat Medium"/>
              <a:cs typeface="Montserrat Medium"/>
              <a:sym typeface="Montserrat Medium"/>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5" name="Shape 1085"/>
        <p:cNvGrpSpPr/>
        <p:nvPr/>
      </p:nvGrpSpPr>
      <p:grpSpPr>
        <a:xfrm>
          <a:off x="0" y="0"/>
          <a:ext cx="0" cy="0"/>
          <a:chOff x="0" y="0"/>
          <a:chExt cx="0" cy="0"/>
        </a:xfrm>
      </p:grpSpPr>
      <p:sp>
        <p:nvSpPr>
          <p:cNvPr id="1086" name="Google Shape;1086;p133"/>
          <p:cNvSpPr txBox="1"/>
          <p:nvPr>
            <p:ph idx="12" type="sldNum"/>
          </p:nvPr>
        </p:nvSpPr>
        <p:spPr>
          <a:xfrm>
            <a:off x="8472458" y="47203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l"/>
              <a:t>‹#›</a:t>
            </a:fld>
            <a:endParaRPr/>
          </a:p>
        </p:txBody>
      </p:sp>
      <p:sp>
        <p:nvSpPr>
          <p:cNvPr id="1087" name="Google Shape;1087;p133"/>
          <p:cNvSpPr txBox="1"/>
          <p:nvPr/>
        </p:nvSpPr>
        <p:spPr>
          <a:xfrm>
            <a:off x="8472458" y="4720367"/>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l" sz="1000">
                <a:solidFill>
                  <a:srgbClr val="595959"/>
                </a:solidFill>
              </a:rPr>
              <a:t>‹#›</a:t>
            </a:fld>
            <a:endParaRPr sz="1000">
              <a:solidFill>
                <a:srgbClr val="595959"/>
              </a:solidFill>
            </a:endParaRPr>
          </a:p>
        </p:txBody>
      </p:sp>
      <p:pic>
        <p:nvPicPr>
          <p:cNvPr id="1088" name="Google Shape;1088;p133"/>
          <p:cNvPicPr preferRelativeResize="0"/>
          <p:nvPr/>
        </p:nvPicPr>
        <p:blipFill rotWithShape="1">
          <a:blip r:embed="rId3">
            <a:alphaModFix/>
          </a:blip>
          <a:srcRect b="0" l="13352" r="1490" t="0"/>
          <a:stretch/>
        </p:blipFill>
        <p:spPr>
          <a:xfrm>
            <a:off x="464825" y="0"/>
            <a:ext cx="8708726" cy="5143500"/>
          </a:xfrm>
          <a:prstGeom prst="rect">
            <a:avLst/>
          </a:prstGeom>
          <a:noFill/>
          <a:ln>
            <a:noFill/>
          </a:ln>
        </p:spPr>
      </p:pic>
      <p:sp>
        <p:nvSpPr>
          <p:cNvPr id="1089" name="Google Shape;1089;p133"/>
          <p:cNvSpPr txBox="1"/>
          <p:nvPr/>
        </p:nvSpPr>
        <p:spPr>
          <a:xfrm>
            <a:off x="1776400" y="1555425"/>
            <a:ext cx="7244700" cy="120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6000">
                <a:highlight>
                  <a:srgbClr val="FFFFFF"/>
                </a:highlight>
                <a:latin typeface="Montserrat ExtraBold"/>
                <a:ea typeface="Montserrat ExtraBold"/>
                <a:cs typeface="Montserrat ExtraBold"/>
                <a:sym typeface="Montserrat ExtraBold"/>
              </a:rPr>
              <a:t> Check our</a:t>
            </a:r>
            <a:r>
              <a:rPr lang="pl" sz="6000">
                <a:solidFill>
                  <a:srgbClr val="FFFFFF"/>
                </a:solidFill>
                <a:highlight>
                  <a:srgbClr val="FFFFFF"/>
                </a:highlight>
                <a:latin typeface="Montserrat ExtraBold"/>
                <a:ea typeface="Montserrat ExtraBold"/>
                <a:cs typeface="Montserrat ExtraBold"/>
                <a:sym typeface="Montserrat ExtraBold"/>
              </a:rPr>
              <a:t>.</a:t>
            </a:r>
            <a:r>
              <a:rPr lang="pl" sz="6000">
                <a:solidFill>
                  <a:srgbClr val="F1D624"/>
                </a:solidFill>
                <a:highlight>
                  <a:srgbClr val="F1D624"/>
                </a:highlight>
                <a:latin typeface="Montserrat ExtraBold"/>
                <a:ea typeface="Montserrat ExtraBold"/>
                <a:cs typeface="Montserrat ExtraBold"/>
                <a:sym typeface="Montserrat ExtraBold"/>
              </a:rPr>
              <a:t>...........</a:t>
            </a:r>
            <a:endParaRPr sz="6000">
              <a:solidFill>
                <a:srgbClr val="F1D624"/>
              </a:solidFill>
              <a:highlight>
                <a:srgbClr val="F1D624"/>
              </a:highlight>
              <a:latin typeface="Montserrat ExtraBold"/>
              <a:ea typeface="Montserrat ExtraBold"/>
              <a:cs typeface="Montserrat ExtraBold"/>
              <a:sym typeface="Montserrat ExtraBold"/>
            </a:endParaRPr>
          </a:p>
          <a:p>
            <a:pPr indent="0" lvl="0" marL="0" rtl="0" algn="l">
              <a:spcBef>
                <a:spcPts val="0"/>
              </a:spcBef>
              <a:spcAft>
                <a:spcPts val="0"/>
              </a:spcAft>
              <a:buNone/>
            </a:pPr>
            <a:r>
              <a:rPr lang="pl" sz="6000">
                <a:solidFill>
                  <a:srgbClr val="FFFFFF"/>
                </a:solidFill>
                <a:highlight>
                  <a:srgbClr val="FFFFFF"/>
                </a:highlight>
                <a:latin typeface="Montserrat Black"/>
                <a:ea typeface="Montserrat Black"/>
                <a:cs typeface="Montserrat Black"/>
                <a:sym typeface="Montserrat Black"/>
              </a:rPr>
              <a:t> </a:t>
            </a:r>
            <a:r>
              <a:rPr lang="pl" sz="6000">
                <a:highlight>
                  <a:srgbClr val="FFFFFF"/>
                </a:highlight>
                <a:latin typeface="Montserrat Black"/>
                <a:ea typeface="Montserrat Black"/>
                <a:cs typeface="Montserrat Black"/>
                <a:sym typeface="Montserrat Black"/>
              </a:rPr>
              <a:t>&amp; </a:t>
            </a:r>
            <a:r>
              <a:rPr lang="pl" sz="6000">
                <a:solidFill>
                  <a:srgbClr val="F1D624"/>
                </a:solidFill>
                <a:highlight>
                  <a:srgbClr val="F1D624"/>
                </a:highlight>
                <a:latin typeface="Montserrat Black"/>
                <a:ea typeface="Montserrat Black"/>
                <a:cs typeface="Montserrat Black"/>
                <a:sym typeface="Montserrat Black"/>
              </a:rPr>
              <a:t>.............</a:t>
            </a:r>
            <a:endParaRPr sz="6000">
              <a:solidFill>
                <a:srgbClr val="FFFFFF"/>
              </a:solidFill>
              <a:highlight>
                <a:srgbClr val="FFFFFF"/>
              </a:highlight>
              <a:latin typeface="Montserrat Black"/>
              <a:ea typeface="Montserrat Black"/>
              <a:cs typeface="Montserrat Black"/>
              <a:sym typeface="Montserrat Black"/>
            </a:endParaRPr>
          </a:p>
        </p:txBody>
      </p:sp>
      <p:pic>
        <p:nvPicPr>
          <p:cNvPr id="1090" name="Google Shape;1090;p133">
            <a:hlinkClick r:id="rId4"/>
          </p:cNvPr>
          <p:cNvPicPr preferRelativeResize="0"/>
          <p:nvPr/>
        </p:nvPicPr>
        <p:blipFill>
          <a:blip r:embed="rId5">
            <a:alphaModFix/>
          </a:blip>
          <a:stretch>
            <a:fillRect/>
          </a:stretch>
        </p:blipFill>
        <p:spPr>
          <a:xfrm>
            <a:off x="6657325" y="1894742"/>
            <a:ext cx="2093538" cy="524650"/>
          </a:xfrm>
          <a:prstGeom prst="rect">
            <a:avLst/>
          </a:prstGeom>
          <a:noFill/>
          <a:ln>
            <a:noFill/>
          </a:ln>
        </p:spPr>
      </p:pic>
      <p:pic>
        <p:nvPicPr>
          <p:cNvPr id="1091" name="Google Shape;1091;p133">
            <a:hlinkClick r:id="rId6"/>
          </p:cNvPr>
          <p:cNvPicPr preferRelativeResize="0"/>
          <p:nvPr/>
        </p:nvPicPr>
        <p:blipFill>
          <a:blip r:embed="rId7">
            <a:alphaModFix/>
          </a:blip>
          <a:stretch>
            <a:fillRect/>
          </a:stretch>
        </p:blipFill>
        <p:spPr>
          <a:xfrm>
            <a:off x="6954667" y="350050"/>
            <a:ext cx="1498858" cy="1498858"/>
          </a:xfrm>
          <a:prstGeom prst="rect">
            <a:avLst/>
          </a:prstGeom>
          <a:noFill/>
          <a:ln>
            <a:noFill/>
          </a:ln>
        </p:spPr>
      </p:pic>
      <p:pic>
        <p:nvPicPr>
          <p:cNvPr id="1092" name="Google Shape;1092;p133">
            <a:hlinkClick r:id="rId8"/>
          </p:cNvPr>
          <p:cNvPicPr preferRelativeResize="0"/>
          <p:nvPr/>
        </p:nvPicPr>
        <p:blipFill rotWithShape="1">
          <a:blip r:embed="rId9">
            <a:alphaModFix/>
          </a:blip>
          <a:srcRect b="0" l="0" r="7893" t="0"/>
          <a:stretch/>
        </p:blipFill>
        <p:spPr>
          <a:xfrm>
            <a:off x="2885600" y="2419400"/>
            <a:ext cx="2899050" cy="1180275"/>
          </a:xfrm>
          <a:prstGeom prst="rect">
            <a:avLst/>
          </a:prstGeom>
          <a:noFill/>
          <a:ln>
            <a:noFill/>
          </a:ln>
        </p:spPr>
      </p:pic>
      <p:pic>
        <p:nvPicPr>
          <p:cNvPr id="1093" name="Google Shape;1093;p133">
            <a:hlinkClick r:id="rId10"/>
          </p:cNvPr>
          <p:cNvPicPr preferRelativeResize="0"/>
          <p:nvPr/>
        </p:nvPicPr>
        <p:blipFill>
          <a:blip r:embed="rId11">
            <a:alphaModFix/>
          </a:blip>
          <a:stretch>
            <a:fillRect/>
          </a:stretch>
        </p:blipFill>
        <p:spPr>
          <a:xfrm>
            <a:off x="5761813" y="2682525"/>
            <a:ext cx="1476025" cy="1476050"/>
          </a:xfrm>
          <a:prstGeom prst="rect">
            <a:avLst/>
          </a:prstGeom>
          <a:noFill/>
          <a:ln>
            <a:noFill/>
          </a:ln>
        </p:spPr>
      </p:pic>
      <p:pic>
        <p:nvPicPr>
          <p:cNvPr id="1094" name="Google Shape;1094;p133">
            <a:hlinkClick r:id="rId12"/>
          </p:cNvPr>
          <p:cNvPicPr preferRelativeResize="0"/>
          <p:nvPr/>
        </p:nvPicPr>
        <p:blipFill>
          <a:blip r:embed="rId13">
            <a:alphaModFix/>
          </a:blip>
          <a:stretch>
            <a:fillRect/>
          </a:stretch>
        </p:blipFill>
        <p:spPr>
          <a:xfrm>
            <a:off x="5543724" y="3347423"/>
            <a:ext cx="431778" cy="547200"/>
          </a:xfrm>
          <a:prstGeom prst="rect">
            <a:avLst/>
          </a:prstGeom>
          <a:noFill/>
          <a:ln>
            <a:noFill/>
          </a:ln>
        </p:spPr>
      </p:pic>
      <p:pic>
        <p:nvPicPr>
          <p:cNvPr id="1095" name="Google Shape;1095;p133">
            <a:hlinkClick r:id="rId14"/>
          </p:cNvPr>
          <p:cNvPicPr preferRelativeResize="0"/>
          <p:nvPr/>
        </p:nvPicPr>
        <p:blipFill>
          <a:blip r:embed="rId13">
            <a:alphaModFix/>
          </a:blip>
          <a:stretch>
            <a:fillRect/>
          </a:stretch>
        </p:blipFill>
        <p:spPr>
          <a:xfrm>
            <a:off x="7001849" y="1301698"/>
            <a:ext cx="431778" cy="5472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3030"/>
        </a:solidFill>
      </p:bgPr>
    </p:bg>
    <p:spTree>
      <p:nvGrpSpPr>
        <p:cNvPr id="1099" name="Shape 1099"/>
        <p:cNvGrpSpPr/>
        <p:nvPr/>
      </p:nvGrpSpPr>
      <p:grpSpPr>
        <a:xfrm>
          <a:off x="0" y="0"/>
          <a:ext cx="0" cy="0"/>
          <a:chOff x="0" y="0"/>
          <a:chExt cx="0" cy="0"/>
        </a:xfrm>
      </p:grpSpPr>
      <p:pic>
        <p:nvPicPr>
          <p:cNvPr id="1100" name="Google Shape;1100;p134"/>
          <p:cNvPicPr preferRelativeResize="0"/>
          <p:nvPr/>
        </p:nvPicPr>
        <p:blipFill>
          <a:blip r:embed="rId3">
            <a:alphaModFix/>
          </a:blip>
          <a:stretch>
            <a:fillRect/>
          </a:stretch>
        </p:blipFill>
        <p:spPr>
          <a:xfrm>
            <a:off x="6714000" y="2983775"/>
            <a:ext cx="1455000" cy="1455000"/>
          </a:xfrm>
          <a:prstGeom prst="ellipse">
            <a:avLst/>
          </a:prstGeom>
          <a:noFill/>
          <a:ln>
            <a:noFill/>
          </a:ln>
        </p:spPr>
      </p:pic>
      <p:pic>
        <p:nvPicPr>
          <p:cNvPr id="1101" name="Google Shape;1101;p134"/>
          <p:cNvPicPr preferRelativeResize="0"/>
          <p:nvPr/>
        </p:nvPicPr>
        <p:blipFill>
          <a:blip r:embed="rId4">
            <a:alphaModFix/>
          </a:blip>
          <a:stretch>
            <a:fillRect/>
          </a:stretch>
        </p:blipFill>
        <p:spPr>
          <a:xfrm>
            <a:off x="1275625" y="2983775"/>
            <a:ext cx="1455000" cy="1455000"/>
          </a:xfrm>
          <a:prstGeom prst="ellipse">
            <a:avLst/>
          </a:prstGeom>
          <a:noFill/>
          <a:ln>
            <a:noFill/>
          </a:ln>
        </p:spPr>
      </p:pic>
      <p:pic>
        <p:nvPicPr>
          <p:cNvPr id="1102" name="Google Shape;1102;p134"/>
          <p:cNvPicPr preferRelativeResize="0"/>
          <p:nvPr/>
        </p:nvPicPr>
        <p:blipFill>
          <a:blip r:embed="rId5">
            <a:alphaModFix/>
          </a:blip>
          <a:stretch>
            <a:fillRect/>
          </a:stretch>
        </p:blipFill>
        <p:spPr>
          <a:xfrm>
            <a:off x="3713850" y="545812"/>
            <a:ext cx="1868774" cy="228238"/>
          </a:xfrm>
          <a:prstGeom prst="rect">
            <a:avLst/>
          </a:prstGeom>
          <a:noFill/>
          <a:ln>
            <a:noFill/>
          </a:ln>
        </p:spPr>
      </p:pic>
      <p:sp>
        <p:nvSpPr>
          <p:cNvPr id="1103" name="Google Shape;1103;p134"/>
          <p:cNvSpPr/>
          <p:nvPr/>
        </p:nvSpPr>
        <p:spPr>
          <a:xfrm>
            <a:off x="4429338" y="1104738"/>
            <a:ext cx="437700" cy="38400"/>
          </a:xfrm>
          <a:prstGeom prst="rect">
            <a:avLst/>
          </a:prstGeom>
          <a:solidFill>
            <a:srgbClr val="F1D6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8F8F5"/>
              </a:solidFill>
            </a:endParaRPr>
          </a:p>
        </p:txBody>
      </p:sp>
      <p:sp>
        <p:nvSpPr>
          <p:cNvPr id="1104" name="Google Shape;1104;p134"/>
          <p:cNvSpPr txBox="1"/>
          <p:nvPr/>
        </p:nvSpPr>
        <p:spPr>
          <a:xfrm>
            <a:off x="801950" y="1891850"/>
            <a:ext cx="2424600" cy="325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pl" sz="1300">
                <a:solidFill>
                  <a:srgbClr val="F1D624"/>
                </a:solidFill>
                <a:latin typeface="Montserrat"/>
                <a:ea typeface="Montserrat"/>
                <a:cs typeface="Montserrat"/>
                <a:sym typeface="Montserrat"/>
              </a:rPr>
              <a:t>Business Development</a:t>
            </a:r>
            <a:endParaRPr b="1" sz="1300">
              <a:solidFill>
                <a:srgbClr val="F1D624"/>
              </a:solidFill>
              <a:latin typeface="Montserrat"/>
              <a:ea typeface="Montserrat"/>
              <a:cs typeface="Montserrat"/>
              <a:sym typeface="Montserrat"/>
            </a:endParaRPr>
          </a:p>
          <a:p>
            <a:pPr indent="0" lvl="0" marL="0" rtl="0" algn="ctr">
              <a:spcBef>
                <a:spcPts val="0"/>
              </a:spcBef>
              <a:spcAft>
                <a:spcPts val="0"/>
              </a:spcAft>
              <a:buClr>
                <a:srgbClr val="000000"/>
              </a:buClr>
              <a:buSzPts val="1100"/>
              <a:buFont typeface="Arial"/>
              <a:buNone/>
            </a:pPr>
            <a:r>
              <a:rPr lang="pl">
                <a:solidFill>
                  <a:srgbClr val="EE6268"/>
                </a:solidFill>
                <a:latin typeface="Montserrat SemiBold"/>
                <a:ea typeface="Montserrat SemiBold"/>
                <a:cs typeface="Montserrat SemiBold"/>
                <a:sym typeface="Montserrat SemiBold"/>
              </a:rPr>
              <a:t> </a:t>
            </a:r>
            <a:r>
              <a:rPr lang="pl" sz="1200">
                <a:solidFill>
                  <a:srgbClr val="FFFFFF"/>
                </a:solidFill>
                <a:latin typeface="Montserrat SemiBold"/>
                <a:ea typeface="Montserrat SemiBold"/>
                <a:cs typeface="Montserrat SemiBold"/>
                <a:sym typeface="Montserrat SemiBold"/>
              </a:rPr>
              <a:t>adam.surdy</a:t>
            </a:r>
            <a:br>
              <a:rPr lang="pl" sz="1200">
                <a:solidFill>
                  <a:srgbClr val="FFFFFF"/>
                </a:solidFill>
                <a:latin typeface="Montserrat SemiBold"/>
                <a:ea typeface="Montserrat SemiBold"/>
                <a:cs typeface="Montserrat SemiBold"/>
                <a:sym typeface="Montserrat SemiBold"/>
              </a:rPr>
            </a:br>
            <a:r>
              <a:rPr lang="pl" sz="1200">
                <a:solidFill>
                  <a:srgbClr val="FFFFFF"/>
                </a:solidFill>
                <a:latin typeface="Montserrat SemiBold"/>
                <a:ea typeface="Montserrat SemiBold"/>
                <a:cs typeface="Montserrat SemiBold"/>
                <a:sym typeface="Montserrat SemiBold"/>
              </a:rPr>
              <a:t>@boldare.com</a:t>
            </a:r>
            <a:endParaRPr sz="1200">
              <a:solidFill>
                <a:srgbClr val="FFFFFF"/>
              </a:solidFill>
              <a:latin typeface="Montserrat SemiBold"/>
              <a:ea typeface="Montserrat SemiBold"/>
              <a:cs typeface="Montserrat SemiBold"/>
              <a:sym typeface="Montserrat SemiBold"/>
            </a:endParaRPr>
          </a:p>
          <a:p>
            <a:pPr indent="0" lvl="0" marL="0" rtl="0" algn="ctr">
              <a:spcBef>
                <a:spcPts val="0"/>
              </a:spcBef>
              <a:spcAft>
                <a:spcPts val="0"/>
              </a:spcAft>
              <a:buClr>
                <a:srgbClr val="000000"/>
              </a:buClr>
              <a:buSzPts val="1100"/>
              <a:buFont typeface="Arial"/>
              <a:buNone/>
            </a:pPr>
            <a:r>
              <a:t/>
            </a:r>
            <a:endParaRPr b="1">
              <a:solidFill>
                <a:srgbClr val="EE6268"/>
              </a:solidFill>
              <a:latin typeface="Montserrat"/>
              <a:ea typeface="Montserrat"/>
              <a:cs typeface="Montserrat"/>
              <a:sym typeface="Montserrat"/>
            </a:endParaRPr>
          </a:p>
          <a:p>
            <a:pPr indent="0" lvl="0" marL="0" rtl="0" algn="ctr">
              <a:spcBef>
                <a:spcPts val="0"/>
              </a:spcBef>
              <a:spcAft>
                <a:spcPts val="0"/>
              </a:spcAft>
              <a:buClr>
                <a:srgbClr val="000000"/>
              </a:buClr>
              <a:buSzPts val="1100"/>
              <a:buFont typeface="Arial"/>
              <a:buNone/>
            </a:pPr>
            <a:r>
              <a:t/>
            </a:r>
            <a:endParaRPr sz="1200">
              <a:solidFill>
                <a:srgbClr val="FFFFFF"/>
              </a:solidFill>
              <a:latin typeface="Montserrat SemiBold"/>
              <a:ea typeface="Montserrat SemiBold"/>
              <a:cs typeface="Montserrat SemiBold"/>
              <a:sym typeface="Montserrat SemiBold"/>
            </a:endParaRPr>
          </a:p>
        </p:txBody>
      </p:sp>
      <p:sp>
        <p:nvSpPr>
          <p:cNvPr id="1105" name="Google Shape;1105;p134"/>
          <p:cNvSpPr txBox="1"/>
          <p:nvPr/>
        </p:nvSpPr>
        <p:spPr>
          <a:xfrm>
            <a:off x="2605899" y="1891850"/>
            <a:ext cx="4205700" cy="325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pl" sz="1300">
                <a:solidFill>
                  <a:srgbClr val="F1D624"/>
                </a:solidFill>
                <a:latin typeface="Montserrat"/>
                <a:ea typeface="Montserrat"/>
                <a:cs typeface="Montserrat"/>
                <a:sym typeface="Montserrat"/>
              </a:rPr>
              <a:t>Business Solution Architect</a:t>
            </a:r>
            <a:endParaRPr b="1" sz="1300">
              <a:solidFill>
                <a:srgbClr val="F1D624"/>
              </a:solidFill>
              <a:latin typeface="Montserrat"/>
              <a:ea typeface="Montserrat"/>
              <a:cs typeface="Montserrat"/>
              <a:sym typeface="Montserrat"/>
            </a:endParaRPr>
          </a:p>
          <a:p>
            <a:pPr indent="0" lvl="0" marL="0" rtl="0" algn="ctr">
              <a:spcBef>
                <a:spcPts val="0"/>
              </a:spcBef>
              <a:spcAft>
                <a:spcPts val="0"/>
              </a:spcAft>
              <a:buClr>
                <a:srgbClr val="000000"/>
              </a:buClr>
              <a:buSzPts val="1100"/>
              <a:buFont typeface="Arial"/>
              <a:buNone/>
            </a:pPr>
            <a:r>
              <a:rPr lang="pl">
                <a:solidFill>
                  <a:srgbClr val="EE6268"/>
                </a:solidFill>
                <a:latin typeface="Montserrat SemiBold"/>
                <a:ea typeface="Montserrat SemiBold"/>
                <a:cs typeface="Montserrat SemiBold"/>
                <a:sym typeface="Montserrat SemiBold"/>
              </a:rPr>
              <a:t> </a:t>
            </a:r>
            <a:r>
              <a:rPr lang="pl" sz="1200">
                <a:solidFill>
                  <a:srgbClr val="FFFFFF"/>
                </a:solidFill>
                <a:latin typeface="Montserrat SemiBold"/>
                <a:ea typeface="Montserrat SemiBold"/>
                <a:cs typeface="Montserrat SemiBold"/>
                <a:sym typeface="Montserrat SemiBold"/>
              </a:rPr>
              <a:t>slawomir.zagorski</a:t>
            </a:r>
            <a:br>
              <a:rPr lang="pl" sz="1200">
                <a:solidFill>
                  <a:srgbClr val="FFFFFF"/>
                </a:solidFill>
                <a:latin typeface="Montserrat SemiBold"/>
                <a:ea typeface="Montserrat SemiBold"/>
                <a:cs typeface="Montserrat SemiBold"/>
                <a:sym typeface="Montserrat SemiBold"/>
              </a:rPr>
            </a:br>
            <a:r>
              <a:rPr lang="pl" sz="1200">
                <a:solidFill>
                  <a:srgbClr val="FFFFFF"/>
                </a:solidFill>
                <a:latin typeface="Montserrat SemiBold"/>
                <a:ea typeface="Montserrat SemiBold"/>
                <a:cs typeface="Montserrat SemiBold"/>
                <a:sym typeface="Montserrat SemiBold"/>
              </a:rPr>
              <a:t>@boldare.com</a:t>
            </a:r>
            <a:endParaRPr sz="1200">
              <a:solidFill>
                <a:srgbClr val="F8F8F5"/>
              </a:solidFill>
              <a:latin typeface="Montserrat"/>
              <a:ea typeface="Montserrat"/>
              <a:cs typeface="Montserrat"/>
              <a:sym typeface="Montserrat"/>
            </a:endParaRPr>
          </a:p>
          <a:p>
            <a:pPr indent="0" lvl="0" marL="0" rtl="0" algn="ctr">
              <a:spcBef>
                <a:spcPts val="0"/>
              </a:spcBef>
              <a:spcAft>
                <a:spcPts val="0"/>
              </a:spcAft>
              <a:buClr>
                <a:srgbClr val="000000"/>
              </a:buClr>
              <a:buSzPts val="1100"/>
              <a:buFont typeface="Arial"/>
              <a:buNone/>
            </a:pPr>
            <a:r>
              <a:t/>
            </a:r>
            <a:endParaRPr sz="1200">
              <a:solidFill>
                <a:srgbClr val="FFFFFF"/>
              </a:solidFill>
              <a:latin typeface="Montserrat SemiBold"/>
              <a:ea typeface="Montserrat SemiBold"/>
              <a:cs typeface="Montserrat SemiBold"/>
              <a:sym typeface="Montserrat SemiBold"/>
            </a:endParaRPr>
          </a:p>
          <a:p>
            <a:pPr indent="0" lvl="0" marL="0" rtl="0" algn="ctr">
              <a:spcBef>
                <a:spcPts val="0"/>
              </a:spcBef>
              <a:spcAft>
                <a:spcPts val="0"/>
              </a:spcAft>
              <a:buClr>
                <a:srgbClr val="000000"/>
              </a:buClr>
              <a:buSzPts val="1100"/>
              <a:buFont typeface="Arial"/>
              <a:buNone/>
            </a:pPr>
            <a:r>
              <a:t/>
            </a:r>
            <a:endParaRPr b="1">
              <a:solidFill>
                <a:srgbClr val="EE6268"/>
              </a:solidFill>
              <a:latin typeface="Montserrat"/>
              <a:ea typeface="Montserrat"/>
              <a:cs typeface="Montserrat"/>
              <a:sym typeface="Montserrat"/>
            </a:endParaRPr>
          </a:p>
          <a:p>
            <a:pPr indent="0" lvl="0" marL="0" rtl="0" algn="ctr">
              <a:spcBef>
                <a:spcPts val="0"/>
              </a:spcBef>
              <a:spcAft>
                <a:spcPts val="0"/>
              </a:spcAft>
              <a:buClr>
                <a:srgbClr val="000000"/>
              </a:buClr>
              <a:buSzPts val="1100"/>
              <a:buFont typeface="Arial"/>
              <a:buNone/>
            </a:pPr>
            <a:r>
              <a:t/>
            </a:r>
            <a:endParaRPr sz="1200">
              <a:solidFill>
                <a:srgbClr val="FFFFFF"/>
              </a:solidFill>
              <a:latin typeface="Montserrat SemiBold"/>
              <a:ea typeface="Montserrat SemiBold"/>
              <a:cs typeface="Montserrat SemiBold"/>
              <a:sym typeface="Montserrat SemiBold"/>
            </a:endParaRPr>
          </a:p>
        </p:txBody>
      </p:sp>
      <p:sp>
        <p:nvSpPr>
          <p:cNvPr id="1106" name="Google Shape;1106;p134"/>
          <p:cNvSpPr txBox="1"/>
          <p:nvPr/>
        </p:nvSpPr>
        <p:spPr>
          <a:xfrm>
            <a:off x="6229204" y="1891850"/>
            <a:ext cx="2424600" cy="325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pl" sz="1300">
                <a:solidFill>
                  <a:srgbClr val="F1D624"/>
                </a:solidFill>
                <a:latin typeface="Montserrat"/>
                <a:ea typeface="Montserrat"/>
                <a:cs typeface="Montserrat"/>
                <a:sym typeface="Montserrat"/>
              </a:rPr>
              <a:t>Business Development</a:t>
            </a:r>
            <a:br>
              <a:rPr b="1" lang="pl">
                <a:solidFill>
                  <a:srgbClr val="F1D624"/>
                </a:solidFill>
                <a:latin typeface="Montserrat"/>
                <a:ea typeface="Montserrat"/>
                <a:cs typeface="Montserrat"/>
                <a:sym typeface="Montserrat"/>
              </a:rPr>
            </a:br>
            <a:r>
              <a:rPr lang="pl">
                <a:solidFill>
                  <a:srgbClr val="EE6268"/>
                </a:solidFill>
                <a:latin typeface="Montserrat SemiBold"/>
                <a:ea typeface="Montserrat SemiBold"/>
                <a:cs typeface="Montserrat SemiBold"/>
                <a:sym typeface="Montserrat SemiBold"/>
              </a:rPr>
              <a:t> </a:t>
            </a:r>
            <a:r>
              <a:rPr lang="pl" sz="1200">
                <a:solidFill>
                  <a:srgbClr val="FFFFFF"/>
                </a:solidFill>
                <a:latin typeface="Montserrat SemiBold"/>
                <a:ea typeface="Montserrat SemiBold"/>
                <a:cs typeface="Montserrat SemiBold"/>
                <a:sym typeface="Montserrat SemiBold"/>
              </a:rPr>
              <a:t>mateusz.pachnik</a:t>
            </a:r>
            <a:br>
              <a:rPr lang="pl" sz="1200">
                <a:solidFill>
                  <a:srgbClr val="FFFFFF"/>
                </a:solidFill>
                <a:latin typeface="Montserrat SemiBold"/>
                <a:ea typeface="Montserrat SemiBold"/>
                <a:cs typeface="Montserrat SemiBold"/>
                <a:sym typeface="Montserrat SemiBold"/>
              </a:rPr>
            </a:br>
            <a:r>
              <a:rPr lang="pl" sz="1200">
                <a:solidFill>
                  <a:srgbClr val="FFFFFF"/>
                </a:solidFill>
                <a:latin typeface="Montserrat SemiBold"/>
                <a:ea typeface="Montserrat SemiBold"/>
                <a:cs typeface="Montserrat SemiBold"/>
                <a:sym typeface="Montserrat SemiBold"/>
              </a:rPr>
              <a:t>@boldare.com</a:t>
            </a:r>
            <a:endParaRPr sz="1200">
              <a:solidFill>
                <a:srgbClr val="FFFFFF"/>
              </a:solidFill>
              <a:latin typeface="Montserrat SemiBold"/>
              <a:ea typeface="Montserrat SemiBold"/>
              <a:cs typeface="Montserrat SemiBold"/>
              <a:sym typeface="Montserrat SemiBold"/>
            </a:endParaRPr>
          </a:p>
          <a:p>
            <a:pPr indent="0" lvl="0" marL="0" rtl="0" algn="ctr">
              <a:spcBef>
                <a:spcPts val="0"/>
              </a:spcBef>
              <a:spcAft>
                <a:spcPts val="0"/>
              </a:spcAft>
              <a:buClr>
                <a:srgbClr val="000000"/>
              </a:buClr>
              <a:buSzPts val="1100"/>
              <a:buFont typeface="Arial"/>
              <a:buNone/>
            </a:pPr>
            <a:r>
              <a:t/>
            </a:r>
            <a:endParaRPr b="1">
              <a:solidFill>
                <a:srgbClr val="EE6268"/>
              </a:solidFill>
              <a:latin typeface="Montserrat"/>
              <a:ea typeface="Montserrat"/>
              <a:cs typeface="Montserrat"/>
              <a:sym typeface="Montserrat"/>
            </a:endParaRPr>
          </a:p>
          <a:p>
            <a:pPr indent="0" lvl="0" marL="0" rtl="0" algn="ctr">
              <a:spcBef>
                <a:spcPts val="0"/>
              </a:spcBef>
              <a:spcAft>
                <a:spcPts val="0"/>
              </a:spcAft>
              <a:buClr>
                <a:srgbClr val="000000"/>
              </a:buClr>
              <a:buSzPts val="1100"/>
              <a:buFont typeface="Arial"/>
              <a:buNone/>
            </a:pPr>
            <a:r>
              <a:t/>
            </a:r>
            <a:endParaRPr sz="1200">
              <a:solidFill>
                <a:srgbClr val="FFFFFF"/>
              </a:solidFill>
              <a:latin typeface="Montserrat SemiBold"/>
              <a:ea typeface="Montserrat SemiBold"/>
              <a:cs typeface="Montserrat SemiBold"/>
              <a:sym typeface="Montserrat SemiBold"/>
            </a:endParaRPr>
          </a:p>
        </p:txBody>
      </p:sp>
      <p:pic>
        <p:nvPicPr>
          <p:cNvPr id="1107" name="Google Shape;1107;p134"/>
          <p:cNvPicPr preferRelativeResize="0"/>
          <p:nvPr/>
        </p:nvPicPr>
        <p:blipFill rotWithShape="1">
          <a:blip r:embed="rId6">
            <a:alphaModFix/>
          </a:blip>
          <a:srcRect b="777" l="0" r="0" t="767"/>
          <a:stretch/>
        </p:blipFill>
        <p:spPr>
          <a:xfrm>
            <a:off x="3920738" y="2983775"/>
            <a:ext cx="1455000" cy="1455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90"/>
          <p:cNvSpPr txBox="1"/>
          <p:nvPr>
            <p:ph idx="12" type="sldNum"/>
          </p:nvPr>
        </p:nvSpPr>
        <p:spPr>
          <a:xfrm>
            <a:off x="8472458" y="47203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l"/>
              <a:t>‹#›</a:t>
            </a:fld>
            <a:endParaRPr/>
          </a:p>
        </p:txBody>
      </p:sp>
      <p:sp>
        <p:nvSpPr>
          <p:cNvPr id="481" name="Google Shape;481;p90"/>
          <p:cNvSpPr txBox="1"/>
          <p:nvPr/>
        </p:nvSpPr>
        <p:spPr>
          <a:xfrm>
            <a:off x="1061400" y="1110375"/>
            <a:ext cx="4152900" cy="134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8600">
              <a:solidFill>
                <a:srgbClr val="E4EEF3"/>
              </a:solidFill>
              <a:latin typeface="Montserrat Black"/>
              <a:ea typeface="Montserrat Black"/>
              <a:cs typeface="Montserrat Black"/>
              <a:sym typeface="Montserrat Black"/>
            </a:endParaRPr>
          </a:p>
        </p:txBody>
      </p:sp>
      <p:sp>
        <p:nvSpPr>
          <p:cNvPr id="482" name="Google Shape;482;p90"/>
          <p:cNvSpPr txBox="1"/>
          <p:nvPr/>
        </p:nvSpPr>
        <p:spPr>
          <a:xfrm>
            <a:off x="4864700" y="616350"/>
            <a:ext cx="3426600" cy="30000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1600"/>
              </a:spcAft>
              <a:buNone/>
            </a:pPr>
            <a:r>
              <a:t/>
            </a:r>
            <a:endParaRPr sz="1000">
              <a:solidFill>
                <a:srgbClr val="000000"/>
              </a:solidFill>
              <a:latin typeface="Montserrat Light"/>
              <a:ea typeface="Montserrat Light"/>
              <a:cs typeface="Montserrat Light"/>
              <a:sym typeface="Montserrat Light"/>
            </a:endParaRPr>
          </a:p>
        </p:txBody>
      </p:sp>
      <p:sp>
        <p:nvSpPr>
          <p:cNvPr id="483" name="Google Shape;483;p90"/>
          <p:cNvSpPr txBox="1"/>
          <p:nvPr/>
        </p:nvSpPr>
        <p:spPr>
          <a:xfrm>
            <a:off x="985200" y="721175"/>
            <a:ext cx="3246600" cy="6510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pl" sz="1600">
                <a:solidFill>
                  <a:srgbClr val="242424"/>
                </a:solidFill>
                <a:latin typeface="Montserrat Black"/>
                <a:ea typeface="Montserrat Black"/>
                <a:cs typeface="Montserrat Black"/>
                <a:sym typeface="Montserrat Black"/>
              </a:rPr>
              <a:t>We're constantly evolving</a:t>
            </a:r>
            <a:endParaRPr sz="1600">
              <a:solidFill>
                <a:srgbClr val="242424"/>
              </a:solidFill>
              <a:latin typeface="Montserrat Black"/>
              <a:ea typeface="Montserrat Black"/>
              <a:cs typeface="Montserrat Black"/>
              <a:sym typeface="Montserrat Black"/>
            </a:endParaRPr>
          </a:p>
          <a:p>
            <a:pPr indent="0" lvl="0" marL="0" rtl="0" algn="l">
              <a:spcBef>
                <a:spcPts val="0"/>
              </a:spcBef>
              <a:spcAft>
                <a:spcPts val="0"/>
              </a:spcAft>
              <a:buNone/>
            </a:pPr>
            <a:r>
              <a:t/>
            </a:r>
            <a:endParaRPr sz="1600">
              <a:solidFill>
                <a:srgbClr val="242424"/>
              </a:solidFill>
              <a:latin typeface="Montserrat Black"/>
              <a:ea typeface="Montserrat Black"/>
              <a:cs typeface="Montserrat Black"/>
              <a:sym typeface="Montserrat Black"/>
            </a:endParaRPr>
          </a:p>
        </p:txBody>
      </p:sp>
      <p:sp>
        <p:nvSpPr>
          <p:cNvPr id="484" name="Google Shape;484;p90"/>
          <p:cNvSpPr/>
          <p:nvPr/>
        </p:nvSpPr>
        <p:spPr>
          <a:xfrm>
            <a:off x="1061400" y="1110375"/>
            <a:ext cx="551400" cy="70200"/>
          </a:xfrm>
          <a:prstGeom prst="rect">
            <a:avLst/>
          </a:prstGeom>
          <a:solidFill>
            <a:srgbClr val="F1D624"/>
          </a:solidFill>
          <a:ln cap="flat" cmpd="sng" w="9525">
            <a:solidFill>
              <a:srgbClr val="F1D6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90"/>
          <p:cNvSpPr txBox="1"/>
          <p:nvPr/>
        </p:nvSpPr>
        <p:spPr>
          <a:xfrm>
            <a:off x="1054650" y="1487375"/>
            <a:ext cx="3107700" cy="8322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pl" sz="1000">
                <a:latin typeface="Montserrat"/>
                <a:ea typeface="Montserrat"/>
                <a:cs typeface="Montserrat"/>
                <a:sym typeface="Montserrat"/>
              </a:rPr>
              <a:t>Our team is constantly learning and training - we follow technological trends but we are equally focused on increasing our delivery and organization management skills.</a:t>
            </a:r>
            <a:endParaRPr sz="1000">
              <a:latin typeface="Montserrat"/>
              <a:ea typeface="Montserrat"/>
              <a:cs typeface="Montserrat"/>
              <a:sym typeface="Montserrat"/>
            </a:endParaRPr>
          </a:p>
        </p:txBody>
      </p:sp>
      <p:sp>
        <p:nvSpPr>
          <p:cNvPr id="486" name="Google Shape;486;p90"/>
          <p:cNvSpPr txBox="1"/>
          <p:nvPr/>
        </p:nvSpPr>
        <p:spPr>
          <a:xfrm>
            <a:off x="5018950" y="783975"/>
            <a:ext cx="3561000" cy="32925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br>
              <a:rPr lang="pl" sz="1200">
                <a:solidFill>
                  <a:srgbClr val="000000"/>
                </a:solidFill>
                <a:latin typeface="Montserrat Light"/>
                <a:ea typeface="Montserrat Light"/>
                <a:cs typeface="Montserrat Light"/>
                <a:sym typeface="Montserrat Light"/>
              </a:rPr>
            </a:br>
            <a:endParaRPr b="1" sz="1200">
              <a:solidFill>
                <a:srgbClr val="000000"/>
              </a:solidFill>
              <a:latin typeface="Montserrat"/>
              <a:ea typeface="Montserrat"/>
              <a:cs typeface="Montserrat"/>
              <a:sym typeface="Montserrat"/>
            </a:endParaRPr>
          </a:p>
          <a:p>
            <a:pPr indent="-298450" lvl="0" marL="457200" rtl="0" algn="l">
              <a:lnSpc>
                <a:spcPct val="115000"/>
              </a:lnSpc>
              <a:spcBef>
                <a:spcPts val="1000"/>
              </a:spcBef>
              <a:spcAft>
                <a:spcPts val="0"/>
              </a:spcAft>
              <a:buClr>
                <a:srgbClr val="000000"/>
              </a:buClr>
              <a:buSzPts val="1100"/>
              <a:buFont typeface="Montserrat Light"/>
              <a:buChar char="❏"/>
            </a:pPr>
            <a:r>
              <a:rPr b="1" lang="pl" sz="1100">
                <a:solidFill>
                  <a:srgbClr val="000000"/>
                </a:solidFill>
                <a:latin typeface="Montserrat"/>
                <a:ea typeface="Montserrat"/>
                <a:cs typeface="Montserrat"/>
                <a:sym typeface="Montserrat"/>
              </a:rPr>
              <a:t>25 </a:t>
            </a:r>
            <a:r>
              <a:rPr lang="pl" sz="1100">
                <a:solidFill>
                  <a:srgbClr val="000000"/>
                </a:solidFill>
                <a:latin typeface="Montserrat Light"/>
                <a:ea typeface="Montserrat Light"/>
                <a:cs typeface="Montserrat Light"/>
                <a:sym typeface="Montserrat Light"/>
              </a:rPr>
              <a:t>persons with </a:t>
            </a:r>
            <a:r>
              <a:rPr b="1" lang="pl" sz="1100">
                <a:latin typeface="Montserrat"/>
                <a:ea typeface="Montserrat"/>
                <a:cs typeface="Montserrat"/>
                <a:sym typeface="Montserrat"/>
              </a:rPr>
              <a:t>s</a:t>
            </a:r>
            <a:r>
              <a:rPr b="1" lang="pl" sz="1100">
                <a:solidFill>
                  <a:srgbClr val="000000"/>
                </a:solidFill>
                <a:latin typeface="Montserrat"/>
                <a:ea typeface="Montserrat"/>
                <a:cs typeface="Montserrat"/>
                <a:sym typeface="Montserrat"/>
              </a:rPr>
              <a:t>crum.org</a:t>
            </a:r>
            <a:r>
              <a:rPr lang="pl" sz="1100">
                <a:solidFill>
                  <a:srgbClr val="000000"/>
                </a:solidFill>
                <a:latin typeface="Montserrat Light"/>
                <a:ea typeface="Montserrat Light"/>
                <a:cs typeface="Montserrat Light"/>
                <a:sym typeface="Montserrat Light"/>
              </a:rPr>
              <a:t> certificates: </a:t>
            </a:r>
            <a:br>
              <a:rPr lang="pl" sz="1100">
                <a:solidFill>
                  <a:srgbClr val="000000"/>
                </a:solidFill>
                <a:latin typeface="Montserrat Light"/>
                <a:ea typeface="Montserrat Light"/>
                <a:cs typeface="Montserrat Light"/>
                <a:sym typeface="Montserrat Light"/>
              </a:rPr>
            </a:br>
            <a:r>
              <a:rPr lang="pl" sz="1100">
                <a:solidFill>
                  <a:srgbClr val="000000"/>
                </a:solidFill>
                <a:latin typeface="Montserrat Light"/>
                <a:ea typeface="Montserrat Light"/>
                <a:cs typeface="Montserrat Light"/>
                <a:sym typeface="Montserrat Light"/>
              </a:rPr>
              <a:t>Agile Project Manager, Professional Scrum Master, Professional Product Owner, Nexus.</a:t>
            </a:r>
            <a:endParaRPr sz="1100">
              <a:solidFill>
                <a:srgbClr val="000000"/>
              </a:solidFill>
              <a:latin typeface="Montserrat Light"/>
              <a:ea typeface="Montserrat Light"/>
              <a:cs typeface="Montserrat Light"/>
              <a:sym typeface="Montserrat Light"/>
            </a:endParaRPr>
          </a:p>
          <a:p>
            <a:pPr indent="-298450" lvl="0" marL="457200" rtl="0" algn="l">
              <a:lnSpc>
                <a:spcPct val="115000"/>
              </a:lnSpc>
              <a:spcBef>
                <a:spcPts val="1000"/>
              </a:spcBef>
              <a:spcAft>
                <a:spcPts val="0"/>
              </a:spcAft>
              <a:buClr>
                <a:srgbClr val="000000"/>
              </a:buClr>
              <a:buSzPts val="1100"/>
              <a:buFont typeface="Montserrat Light"/>
              <a:buChar char="❏"/>
            </a:pPr>
            <a:r>
              <a:rPr b="1" lang="pl" sz="1100">
                <a:solidFill>
                  <a:srgbClr val="000000"/>
                </a:solidFill>
                <a:latin typeface="Montserrat"/>
                <a:ea typeface="Montserrat"/>
                <a:cs typeface="Montserrat"/>
                <a:sym typeface="Montserrat"/>
              </a:rPr>
              <a:t>Business &amp; Products</a:t>
            </a:r>
            <a:br>
              <a:rPr lang="pl" sz="1100">
                <a:solidFill>
                  <a:srgbClr val="000000"/>
                </a:solidFill>
                <a:latin typeface="Montserrat Light"/>
                <a:ea typeface="Montserrat Light"/>
                <a:cs typeface="Montserrat Light"/>
                <a:sym typeface="Montserrat Light"/>
              </a:rPr>
            </a:br>
            <a:r>
              <a:rPr lang="pl" sz="1100">
                <a:solidFill>
                  <a:srgbClr val="000000"/>
                </a:solidFill>
                <a:latin typeface="Montserrat Light"/>
                <a:ea typeface="Montserrat Light"/>
                <a:cs typeface="Montserrat Light"/>
                <a:sym typeface="Montserrat Light"/>
              </a:rPr>
              <a:t>Change Management, P3O, MSP in Programme Management, Portfolio Management, Service Design Intensive UAl London.</a:t>
            </a:r>
            <a:endParaRPr sz="1100">
              <a:solidFill>
                <a:srgbClr val="000000"/>
              </a:solidFill>
              <a:latin typeface="Montserrat Light"/>
              <a:ea typeface="Montserrat Light"/>
              <a:cs typeface="Montserrat Light"/>
              <a:sym typeface="Montserrat Light"/>
            </a:endParaRPr>
          </a:p>
          <a:p>
            <a:pPr indent="-298450" lvl="0" marL="457200" rtl="0" algn="l">
              <a:lnSpc>
                <a:spcPct val="115000"/>
              </a:lnSpc>
              <a:spcBef>
                <a:spcPts val="1000"/>
              </a:spcBef>
              <a:spcAft>
                <a:spcPts val="0"/>
              </a:spcAft>
              <a:buClr>
                <a:srgbClr val="000000"/>
              </a:buClr>
              <a:buSzPts val="1100"/>
              <a:buFont typeface="Montserrat"/>
              <a:buChar char="❏"/>
            </a:pPr>
            <a:r>
              <a:rPr b="1" lang="pl" sz="1100">
                <a:solidFill>
                  <a:srgbClr val="000000"/>
                </a:solidFill>
                <a:latin typeface="Montserrat"/>
                <a:ea typeface="Montserrat"/>
                <a:cs typeface="Montserrat"/>
                <a:sym typeface="Montserrat"/>
              </a:rPr>
              <a:t>59 technical </a:t>
            </a:r>
            <a:r>
              <a:rPr lang="pl" sz="1100">
                <a:solidFill>
                  <a:srgbClr val="000000"/>
                </a:solidFill>
                <a:latin typeface="Montserrat Light"/>
                <a:ea typeface="Montserrat Light"/>
                <a:cs typeface="Montserrat Light"/>
                <a:sym typeface="Montserrat Light"/>
              </a:rPr>
              <a:t>and </a:t>
            </a:r>
            <a:r>
              <a:rPr b="1" lang="pl" sz="1100">
                <a:solidFill>
                  <a:srgbClr val="000000"/>
                </a:solidFill>
                <a:latin typeface="Montserrat"/>
                <a:ea typeface="Montserrat"/>
                <a:cs typeface="Montserrat"/>
                <a:sym typeface="Montserrat"/>
              </a:rPr>
              <a:t>quality assurance </a:t>
            </a:r>
            <a:r>
              <a:rPr lang="pl" sz="1100">
                <a:solidFill>
                  <a:srgbClr val="000000"/>
                </a:solidFill>
                <a:latin typeface="Montserrat Light"/>
                <a:ea typeface="Montserrat Light"/>
                <a:cs typeface="Montserrat Light"/>
                <a:sym typeface="Montserrat Light"/>
              </a:rPr>
              <a:t>certificates.</a:t>
            </a:r>
            <a:endParaRPr sz="1100">
              <a:solidFill>
                <a:srgbClr val="000000"/>
              </a:solidFill>
              <a:latin typeface="Montserrat Light"/>
              <a:ea typeface="Montserrat Light"/>
              <a:cs typeface="Montserrat Light"/>
              <a:sym typeface="Montserrat Light"/>
            </a:endParaRPr>
          </a:p>
          <a:p>
            <a:pPr indent="0" lvl="0" marL="0" rtl="0" algn="l">
              <a:lnSpc>
                <a:spcPct val="115000"/>
              </a:lnSpc>
              <a:spcBef>
                <a:spcPts val="1000"/>
              </a:spcBef>
              <a:spcAft>
                <a:spcPts val="0"/>
              </a:spcAft>
              <a:buNone/>
            </a:pPr>
            <a:r>
              <a:t/>
            </a:r>
            <a:endParaRPr sz="1200">
              <a:solidFill>
                <a:srgbClr val="000000"/>
              </a:solidFill>
              <a:latin typeface="Montserrat Light"/>
              <a:ea typeface="Montserrat Light"/>
              <a:cs typeface="Montserrat Light"/>
              <a:sym typeface="Montserrat Light"/>
            </a:endParaRPr>
          </a:p>
        </p:txBody>
      </p:sp>
      <p:pic>
        <p:nvPicPr>
          <p:cNvPr id="487" name="Google Shape;487;p90"/>
          <p:cNvPicPr preferRelativeResize="0"/>
          <p:nvPr/>
        </p:nvPicPr>
        <p:blipFill>
          <a:blip r:embed="rId3">
            <a:alphaModFix/>
          </a:blip>
          <a:stretch>
            <a:fillRect/>
          </a:stretch>
        </p:blipFill>
        <p:spPr>
          <a:xfrm>
            <a:off x="1061400" y="2587175"/>
            <a:ext cx="2433551" cy="1845825"/>
          </a:xfrm>
          <a:prstGeom prst="rect">
            <a:avLst/>
          </a:prstGeom>
          <a:noFill/>
          <a:ln>
            <a:noFill/>
          </a:ln>
        </p:spPr>
      </p:pic>
      <p:pic>
        <p:nvPicPr>
          <p:cNvPr id="488" name="Google Shape;488;p90"/>
          <p:cNvPicPr preferRelativeResize="0"/>
          <p:nvPr/>
        </p:nvPicPr>
        <p:blipFill rotWithShape="1">
          <a:blip r:embed="rId3">
            <a:alphaModFix/>
          </a:blip>
          <a:srcRect b="0" l="0" r="0" t="78676"/>
          <a:stretch/>
        </p:blipFill>
        <p:spPr>
          <a:xfrm>
            <a:off x="1061400" y="3313278"/>
            <a:ext cx="2433551" cy="393600"/>
          </a:xfrm>
          <a:prstGeom prst="rect">
            <a:avLst/>
          </a:prstGeom>
          <a:noFill/>
          <a:ln>
            <a:noFill/>
          </a:ln>
        </p:spPr>
      </p:pic>
      <p:pic>
        <p:nvPicPr>
          <p:cNvPr id="489" name="Google Shape;489;p90"/>
          <p:cNvPicPr preferRelativeResize="0"/>
          <p:nvPr/>
        </p:nvPicPr>
        <p:blipFill rotWithShape="1">
          <a:blip r:embed="rId3">
            <a:alphaModFix/>
          </a:blip>
          <a:srcRect b="0" l="0" r="0" t="78676"/>
          <a:stretch/>
        </p:blipFill>
        <p:spPr>
          <a:xfrm>
            <a:off x="1061400" y="3008478"/>
            <a:ext cx="2433551" cy="393600"/>
          </a:xfrm>
          <a:prstGeom prst="rect">
            <a:avLst/>
          </a:prstGeom>
          <a:noFill/>
          <a:ln>
            <a:noFill/>
          </a:ln>
        </p:spPr>
      </p:pic>
      <p:sp>
        <p:nvSpPr>
          <p:cNvPr id="490" name="Google Shape;490;p90"/>
          <p:cNvSpPr txBox="1"/>
          <p:nvPr/>
        </p:nvSpPr>
        <p:spPr>
          <a:xfrm>
            <a:off x="1061400" y="2762775"/>
            <a:ext cx="2433600" cy="102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l" sz="6000">
                <a:solidFill>
                  <a:srgbClr val="F1D624"/>
                </a:solidFill>
                <a:latin typeface="Montserrat"/>
                <a:ea typeface="Montserrat"/>
                <a:cs typeface="Montserrat"/>
                <a:sym typeface="Montserrat"/>
              </a:rPr>
              <a:t>160+</a:t>
            </a:r>
            <a:endParaRPr b="1" sz="6000">
              <a:solidFill>
                <a:srgbClr val="F1D624"/>
              </a:solidFill>
              <a:latin typeface="Montserrat"/>
              <a:ea typeface="Montserrat"/>
              <a:cs typeface="Montserrat"/>
              <a:sym typeface="Montserrat"/>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3030"/>
        </a:solidFill>
      </p:bgPr>
    </p:bg>
    <p:spTree>
      <p:nvGrpSpPr>
        <p:cNvPr id="1111" name="Shape 1111"/>
        <p:cNvGrpSpPr/>
        <p:nvPr/>
      </p:nvGrpSpPr>
      <p:grpSpPr>
        <a:xfrm>
          <a:off x="0" y="0"/>
          <a:ext cx="0" cy="0"/>
          <a:chOff x="0" y="0"/>
          <a:chExt cx="0" cy="0"/>
        </a:xfrm>
      </p:grpSpPr>
      <p:sp>
        <p:nvSpPr>
          <p:cNvPr id="1112" name="Google Shape;1112;p135"/>
          <p:cNvSpPr txBox="1"/>
          <p:nvPr/>
        </p:nvSpPr>
        <p:spPr>
          <a:xfrm>
            <a:off x="0" y="2859575"/>
            <a:ext cx="9144000" cy="632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l" sz="1500">
                <a:solidFill>
                  <a:srgbClr val="FFFFFF"/>
                </a:solidFill>
                <a:latin typeface="Montserrat SemiBold"/>
                <a:ea typeface="Montserrat SemiBold"/>
                <a:cs typeface="Montserrat SemiBold"/>
                <a:sym typeface="Montserrat SemiBold"/>
              </a:rPr>
              <a:t>www.boldare.com</a:t>
            </a:r>
            <a:endParaRPr sz="1500">
              <a:solidFill>
                <a:srgbClr val="FFFFFF"/>
              </a:solidFill>
              <a:latin typeface="Montserrat SemiBold"/>
              <a:ea typeface="Montserrat SemiBold"/>
              <a:cs typeface="Montserrat SemiBold"/>
              <a:sym typeface="Montserrat SemiBold"/>
            </a:endParaRPr>
          </a:p>
        </p:txBody>
      </p:sp>
      <p:sp>
        <p:nvSpPr>
          <p:cNvPr id="1113" name="Google Shape;1113;p135"/>
          <p:cNvSpPr/>
          <p:nvPr/>
        </p:nvSpPr>
        <p:spPr>
          <a:xfrm>
            <a:off x="4353150" y="2552550"/>
            <a:ext cx="437700" cy="38400"/>
          </a:xfrm>
          <a:prstGeom prst="rect">
            <a:avLst/>
          </a:prstGeom>
          <a:solidFill>
            <a:srgbClr val="F1D6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1D624"/>
              </a:solidFill>
            </a:endParaRPr>
          </a:p>
        </p:txBody>
      </p:sp>
      <p:pic>
        <p:nvPicPr>
          <p:cNvPr id="1114" name="Google Shape;1114;p135"/>
          <p:cNvPicPr preferRelativeResize="0"/>
          <p:nvPr/>
        </p:nvPicPr>
        <p:blipFill>
          <a:blip r:embed="rId3">
            <a:alphaModFix/>
          </a:blip>
          <a:stretch>
            <a:fillRect/>
          </a:stretch>
        </p:blipFill>
        <p:spPr>
          <a:xfrm>
            <a:off x="3637650" y="1993612"/>
            <a:ext cx="1868774" cy="22823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91"/>
          <p:cNvSpPr/>
          <p:nvPr/>
        </p:nvSpPr>
        <p:spPr>
          <a:xfrm>
            <a:off x="6865675" y="1428200"/>
            <a:ext cx="1631700" cy="1372800"/>
          </a:xfrm>
          <a:prstGeom prst="rect">
            <a:avLst/>
          </a:prstGeom>
          <a:solidFill>
            <a:srgbClr val="242424"/>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91"/>
          <p:cNvSpPr/>
          <p:nvPr/>
        </p:nvSpPr>
        <p:spPr>
          <a:xfrm>
            <a:off x="2909700" y="1422900"/>
            <a:ext cx="1631700" cy="1372800"/>
          </a:xfrm>
          <a:prstGeom prst="rect">
            <a:avLst/>
          </a:prstGeom>
          <a:solidFill>
            <a:srgbClr val="242424"/>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91"/>
          <p:cNvSpPr txBox="1"/>
          <p:nvPr>
            <p:ph idx="12" type="sldNum"/>
          </p:nvPr>
        </p:nvSpPr>
        <p:spPr>
          <a:xfrm>
            <a:off x="8472458" y="47203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l"/>
              <a:t>‹#›</a:t>
            </a:fld>
            <a:endParaRPr/>
          </a:p>
        </p:txBody>
      </p:sp>
      <p:sp>
        <p:nvSpPr>
          <p:cNvPr id="498" name="Google Shape;498;p91"/>
          <p:cNvSpPr/>
          <p:nvPr/>
        </p:nvSpPr>
        <p:spPr>
          <a:xfrm>
            <a:off x="4871574" y="1422900"/>
            <a:ext cx="1520100" cy="1372800"/>
          </a:xfrm>
          <a:prstGeom prst="rect">
            <a:avLst/>
          </a:prstGeom>
          <a:solidFill>
            <a:srgbClr val="242424"/>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91"/>
          <p:cNvSpPr txBox="1"/>
          <p:nvPr/>
        </p:nvSpPr>
        <p:spPr>
          <a:xfrm>
            <a:off x="985200" y="721175"/>
            <a:ext cx="3246600" cy="6510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pl" sz="1600">
                <a:solidFill>
                  <a:srgbClr val="242424"/>
                </a:solidFill>
                <a:latin typeface="Montserrat Black"/>
                <a:ea typeface="Montserrat Black"/>
                <a:cs typeface="Montserrat Black"/>
                <a:sym typeface="Montserrat Black"/>
              </a:rPr>
              <a:t>Our experience</a:t>
            </a:r>
            <a:endParaRPr sz="1600">
              <a:solidFill>
                <a:srgbClr val="242424"/>
              </a:solidFill>
              <a:latin typeface="Montserrat Black"/>
              <a:ea typeface="Montserrat Black"/>
              <a:cs typeface="Montserrat Black"/>
              <a:sym typeface="Montserrat Black"/>
            </a:endParaRPr>
          </a:p>
          <a:p>
            <a:pPr indent="0" lvl="0" marL="0" rtl="0" algn="l">
              <a:spcBef>
                <a:spcPts val="0"/>
              </a:spcBef>
              <a:spcAft>
                <a:spcPts val="0"/>
              </a:spcAft>
              <a:buNone/>
            </a:pPr>
            <a:r>
              <a:t/>
            </a:r>
            <a:endParaRPr sz="1600">
              <a:solidFill>
                <a:srgbClr val="242424"/>
              </a:solidFill>
              <a:latin typeface="Montserrat Black"/>
              <a:ea typeface="Montserrat Black"/>
              <a:cs typeface="Montserrat Black"/>
              <a:sym typeface="Montserrat Black"/>
            </a:endParaRPr>
          </a:p>
        </p:txBody>
      </p:sp>
      <p:sp>
        <p:nvSpPr>
          <p:cNvPr id="500" name="Google Shape;500;p91"/>
          <p:cNvSpPr/>
          <p:nvPr/>
        </p:nvSpPr>
        <p:spPr>
          <a:xfrm>
            <a:off x="1061400" y="1110375"/>
            <a:ext cx="551400" cy="70200"/>
          </a:xfrm>
          <a:prstGeom prst="rect">
            <a:avLst/>
          </a:prstGeom>
          <a:solidFill>
            <a:srgbClr val="F1D624"/>
          </a:solidFill>
          <a:ln cap="flat" cmpd="sng" w="9525">
            <a:solidFill>
              <a:srgbClr val="F1D6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01" name="Google Shape;501;p91"/>
          <p:cNvGrpSpPr/>
          <p:nvPr/>
        </p:nvGrpSpPr>
        <p:grpSpPr>
          <a:xfrm>
            <a:off x="3086575" y="2661900"/>
            <a:ext cx="260625" cy="704400"/>
            <a:chOff x="1227000" y="2553450"/>
            <a:chExt cx="260625" cy="704400"/>
          </a:xfrm>
        </p:grpSpPr>
        <p:sp>
          <p:nvSpPr>
            <p:cNvPr id="502" name="Google Shape;502;p91"/>
            <p:cNvSpPr/>
            <p:nvPr/>
          </p:nvSpPr>
          <p:spPr>
            <a:xfrm rot="-5400000">
              <a:off x="1100325" y="2870550"/>
              <a:ext cx="704400" cy="70200"/>
            </a:xfrm>
            <a:prstGeom prst="leftArrow">
              <a:avLst>
                <a:gd fmla="val 50000" name="adj1"/>
                <a:gd fmla="val 50000" name="adj2"/>
              </a:avLst>
            </a:prstGeom>
            <a:solidFill>
              <a:srgbClr val="F1D624"/>
            </a:solidFill>
            <a:ln cap="flat" cmpd="sng" w="9525">
              <a:solidFill>
                <a:srgbClr val="F1D6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91"/>
            <p:cNvSpPr/>
            <p:nvPr/>
          </p:nvSpPr>
          <p:spPr>
            <a:xfrm>
              <a:off x="1227000" y="2553450"/>
              <a:ext cx="220200" cy="36600"/>
            </a:xfrm>
            <a:prstGeom prst="rect">
              <a:avLst/>
            </a:prstGeom>
            <a:solidFill>
              <a:srgbClr val="F1D624"/>
            </a:solidFill>
            <a:ln cap="flat" cmpd="sng" w="9525">
              <a:solidFill>
                <a:srgbClr val="F1D6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4" name="Google Shape;504;p91"/>
          <p:cNvGrpSpPr/>
          <p:nvPr/>
        </p:nvGrpSpPr>
        <p:grpSpPr>
          <a:xfrm>
            <a:off x="5048700" y="2661900"/>
            <a:ext cx="260625" cy="704400"/>
            <a:chOff x="1227000" y="2553450"/>
            <a:chExt cx="260625" cy="704400"/>
          </a:xfrm>
        </p:grpSpPr>
        <p:sp>
          <p:nvSpPr>
            <p:cNvPr id="505" name="Google Shape;505;p91"/>
            <p:cNvSpPr/>
            <p:nvPr/>
          </p:nvSpPr>
          <p:spPr>
            <a:xfrm rot="-5400000">
              <a:off x="1100325" y="2870550"/>
              <a:ext cx="704400" cy="70200"/>
            </a:xfrm>
            <a:prstGeom prst="leftArrow">
              <a:avLst>
                <a:gd fmla="val 50000" name="adj1"/>
                <a:gd fmla="val 50000" name="adj2"/>
              </a:avLst>
            </a:prstGeom>
            <a:solidFill>
              <a:srgbClr val="F1D624"/>
            </a:solidFill>
            <a:ln cap="flat" cmpd="sng" w="9525">
              <a:solidFill>
                <a:srgbClr val="F1D6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91"/>
            <p:cNvSpPr/>
            <p:nvPr/>
          </p:nvSpPr>
          <p:spPr>
            <a:xfrm>
              <a:off x="1227000" y="2553450"/>
              <a:ext cx="220200" cy="36600"/>
            </a:xfrm>
            <a:prstGeom prst="rect">
              <a:avLst/>
            </a:prstGeom>
            <a:solidFill>
              <a:srgbClr val="F1D624"/>
            </a:solidFill>
            <a:ln cap="flat" cmpd="sng" w="9525">
              <a:solidFill>
                <a:srgbClr val="F1D6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7" name="Google Shape;507;p91"/>
          <p:cNvSpPr txBox="1"/>
          <p:nvPr/>
        </p:nvSpPr>
        <p:spPr>
          <a:xfrm>
            <a:off x="1084375" y="3472950"/>
            <a:ext cx="1543800" cy="34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1000">
                <a:latin typeface="Montserrat"/>
                <a:ea typeface="Montserrat"/>
                <a:cs typeface="Montserrat"/>
                <a:sym typeface="Montserrat"/>
              </a:rPr>
              <a:t>66 case studies with metrics and business goals.</a:t>
            </a:r>
            <a:endParaRPr sz="1000">
              <a:latin typeface="Montserrat"/>
              <a:ea typeface="Montserrat"/>
              <a:cs typeface="Montserrat"/>
              <a:sym typeface="Montserrat"/>
            </a:endParaRPr>
          </a:p>
          <a:p>
            <a:pPr indent="0" lvl="0" marL="0" rtl="0" algn="l">
              <a:spcBef>
                <a:spcPts val="0"/>
              </a:spcBef>
              <a:spcAft>
                <a:spcPts val="0"/>
              </a:spcAft>
              <a:buNone/>
            </a:pPr>
            <a:r>
              <a:rPr lang="pl" sz="1000">
                <a:latin typeface="Montserrat"/>
                <a:ea typeface="Montserrat"/>
                <a:cs typeface="Montserrat"/>
                <a:sym typeface="Montserrat"/>
              </a:rPr>
              <a:t> </a:t>
            </a:r>
            <a:endParaRPr sz="1000">
              <a:latin typeface="Montserrat"/>
              <a:ea typeface="Montserrat"/>
              <a:cs typeface="Montserrat"/>
              <a:sym typeface="Montserrat"/>
            </a:endParaRPr>
          </a:p>
        </p:txBody>
      </p:sp>
      <p:grpSp>
        <p:nvGrpSpPr>
          <p:cNvPr id="508" name="Google Shape;508;p91"/>
          <p:cNvGrpSpPr/>
          <p:nvPr/>
        </p:nvGrpSpPr>
        <p:grpSpPr>
          <a:xfrm>
            <a:off x="1188533" y="4153600"/>
            <a:ext cx="1361446" cy="244225"/>
            <a:chOff x="2331425" y="4229942"/>
            <a:chExt cx="2073163" cy="244225"/>
          </a:xfrm>
        </p:grpSpPr>
        <p:cxnSp>
          <p:nvCxnSpPr>
            <p:cNvPr id="509" name="Google Shape;509;p91"/>
            <p:cNvCxnSpPr/>
            <p:nvPr/>
          </p:nvCxnSpPr>
          <p:spPr>
            <a:xfrm>
              <a:off x="2359938" y="4298067"/>
              <a:ext cx="0" cy="176100"/>
            </a:xfrm>
            <a:prstGeom prst="straightConnector1">
              <a:avLst/>
            </a:prstGeom>
            <a:noFill/>
            <a:ln cap="flat" cmpd="sng" w="76200">
              <a:solidFill>
                <a:srgbClr val="242424"/>
              </a:solidFill>
              <a:prstDash val="solid"/>
              <a:round/>
              <a:headEnd len="med" w="med" type="none"/>
              <a:tailEnd len="med" w="med" type="none"/>
            </a:ln>
          </p:spPr>
        </p:cxnSp>
        <p:cxnSp>
          <p:nvCxnSpPr>
            <p:cNvPr id="510" name="Google Shape;510;p91"/>
            <p:cNvCxnSpPr/>
            <p:nvPr/>
          </p:nvCxnSpPr>
          <p:spPr>
            <a:xfrm>
              <a:off x="2331425" y="4471150"/>
              <a:ext cx="2032800" cy="1800"/>
            </a:xfrm>
            <a:prstGeom prst="straightConnector1">
              <a:avLst/>
            </a:prstGeom>
            <a:noFill/>
            <a:ln cap="flat" cmpd="sng" w="76200">
              <a:solidFill>
                <a:srgbClr val="242424"/>
              </a:solidFill>
              <a:prstDash val="solid"/>
              <a:round/>
              <a:headEnd len="med" w="med" type="none"/>
              <a:tailEnd len="med" w="med" type="none"/>
            </a:ln>
          </p:spPr>
        </p:cxnSp>
        <p:sp>
          <p:nvSpPr>
            <p:cNvPr id="511" name="Google Shape;511;p91"/>
            <p:cNvSpPr/>
            <p:nvPr/>
          </p:nvSpPr>
          <p:spPr>
            <a:xfrm>
              <a:off x="2357088" y="4288725"/>
              <a:ext cx="2047500" cy="168300"/>
            </a:xfrm>
            <a:prstGeom prst="rect">
              <a:avLst/>
            </a:prstGeom>
            <a:solidFill>
              <a:srgbClr val="F1D624"/>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91"/>
            <p:cNvSpPr txBox="1"/>
            <p:nvPr/>
          </p:nvSpPr>
          <p:spPr>
            <a:xfrm>
              <a:off x="2508855" y="4229942"/>
              <a:ext cx="1855500" cy="12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600" u="sng">
                  <a:solidFill>
                    <a:srgbClr val="242424"/>
                  </a:solidFill>
                  <a:latin typeface="Montserrat"/>
                  <a:ea typeface="Montserrat"/>
                  <a:cs typeface="Montserrat"/>
                  <a:sym typeface="Montserrat"/>
                  <a:hlinkClick r:id="rId3">
                    <a:extLst>
                      <a:ext uri="{A12FA001-AC4F-418D-AE19-62706E023703}">
                        <ahyp:hlinkClr val="tx"/>
                      </a:ext>
                    </a:extLst>
                  </a:hlinkClick>
                </a:rPr>
                <a:t>GET TO KNOW THEM ALL</a:t>
              </a:r>
              <a:endParaRPr sz="600" u="sng">
                <a:solidFill>
                  <a:srgbClr val="242424"/>
                </a:solidFill>
                <a:latin typeface="Montserrat"/>
                <a:ea typeface="Montserrat"/>
                <a:cs typeface="Montserrat"/>
                <a:sym typeface="Montserrat"/>
              </a:endParaRPr>
            </a:p>
          </p:txBody>
        </p:sp>
      </p:grpSp>
      <p:sp>
        <p:nvSpPr>
          <p:cNvPr id="513" name="Google Shape;513;p91"/>
          <p:cNvSpPr txBox="1"/>
          <p:nvPr/>
        </p:nvSpPr>
        <p:spPr>
          <a:xfrm>
            <a:off x="2930463" y="3472950"/>
            <a:ext cx="1594200" cy="34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1000">
                <a:latin typeface="Montserrat"/>
                <a:ea typeface="Montserrat"/>
                <a:cs typeface="Montserrat"/>
                <a:sym typeface="Montserrat"/>
              </a:rPr>
              <a:t>43</a:t>
            </a:r>
            <a:r>
              <a:rPr lang="pl" sz="1000">
                <a:latin typeface="Montserrat"/>
                <a:ea typeface="Montserrat"/>
                <a:cs typeface="Montserrat"/>
                <a:sym typeface="Montserrat"/>
              </a:rPr>
              <a:t> reviews from our clients.</a:t>
            </a:r>
            <a:endParaRPr sz="1000">
              <a:latin typeface="Montserrat"/>
              <a:ea typeface="Montserrat"/>
              <a:cs typeface="Montserrat"/>
              <a:sym typeface="Montserrat"/>
            </a:endParaRPr>
          </a:p>
        </p:txBody>
      </p:sp>
      <p:grpSp>
        <p:nvGrpSpPr>
          <p:cNvPr id="514" name="Google Shape;514;p91"/>
          <p:cNvGrpSpPr/>
          <p:nvPr/>
        </p:nvGrpSpPr>
        <p:grpSpPr>
          <a:xfrm>
            <a:off x="3038024" y="4153599"/>
            <a:ext cx="1406019" cy="244225"/>
            <a:chOff x="2331425" y="4229942"/>
            <a:chExt cx="2073163" cy="244225"/>
          </a:xfrm>
        </p:grpSpPr>
        <p:cxnSp>
          <p:nvCxnSpPr>
            <p:cNvPr id="515" name="Google Shape;515;p91"/>
            <p:cNvCxnSpPr/>
            <p:nvPr/>
          </p:nvCxnSpPr>
          <p:spPr>
            <a:xfrm>
              <a:off x="2359938" y="4298067"/>
              <a:ext cx="0" cy="176100"/>
            </a:xfrm>
            <a:prstGeom prst="straightConnector1">
              <a:avLst/>
            </a:prstGeom>
            <a:noFill/>
            <a:ln cap="flat" cmpd="sng" w="76200">
              <a:solidFill>
                <a:srgbClr val="242424"/>
              </a:solidFill>
              <a:prstDash val="solid"/>
              <a:round/>
              <a:headEnd len="med" w="med" type="none"/>
              <a:tailEnd len="med" w="med" type="none"/>
            </a:ln>
          </p:spPr>
        </p:cxnSp>
        <p:cxnSp>
          <p:nvCxnSpPr>
            <p:cNvPr id="516" name="Google Shape;516;p91"/>
            <p:cNvCxnSpPr/>
            <p:nvPr/>
          </p:nvCxnSpPr>
          <p:spPr>
            <a:xfrm>
              <a:off x="2331425" y="4471150"/>
              <a:ext cx="2032800" cy="1800"/>
            </a:xfrm>
            <a:prstGeom prst="straightConnector1">
              <a:avLst/>
            </a:prstGeom>
            <a:noFill/>
            <a:ln cap="flat" cmpd="sng" w="76200">
              <a:solidFill>
                <a:srgbClr val="242424"/>
              </a:solidFill>
              <a:prstDash val="solid"/>
              <a:round/>
              <a:headEnd len="med" w="med" type="none"/>
              <a:tailEnd len="med" w="med" type="none"/>
            </a:ln>
          </p:spPr>
        </p:cxnSp>
        <p:sp>
          <p:nvSpPr>
            <p:cNvPr id="517" name="Google Shape;517;p91"/>
            <p:cNvSpPr/>
            <p:nvPr/>
          </p:nvSpPr>
          <p:spPr>
            <a:xfrm>
              <a:off x="2357088" y="4288725"/>
              <a:ext cx="2047500" cy="168300"/>
            </a:xfrm>
            <a:prstGeom prst="rect">
              <a:avLst/>
            </a:prstGeom>
            <a:solidFill>
              <a:srgbClr val="F1D624"/>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91"/>
            <p:cNvSpPr txBox="1"/>
            <p:nvPr/>
          </p:nvSpPr>
          <p:spPr>
            <a:xfrm>
              <a:off x="2508855" y="4229942"/>
              <a:ext cx="1855500" cy="12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600" u="sng">
                  <a:solidFill>
                    <a:srgbClr val="242424"/>
                  </a:solidFill>
                  <a:latin typeface="Montserrat"/>
                  <a:ea typeface="Montserrat"/>
                  <a:cs typeface="Montserrat"/>
                  <a:sym typeface="Montserrat"/>
                  <a:hlinkClick r:id="rId4">
                    <a:extLst>
                      <a:ext uri="{A12FA001-AC4F-418D-AE19-62706E023703}">
                        <ahyp:hlinkClr val="tx"/>
                      </a:ext>
                    </a:extLst>
                  </a:hlinkClick>
                </a:rPr>
                <a:t>GET TO KNOW THEM ALL</a:t>
              </a:r>
              <a:endParaRPr sz="600" u="sng">
                <a:solidFill>
                  <a:srgbClr val="242424"/>
                </a:solidFill>
                <a:latin typeface="Montserrat"/>
                <a:ea typeface="Montserrat"/>
                <a:cs typeface="Montserrat"/>
                <a:sym typeface="Montserrat"/>
              </a:endParaRPr>
            </a:p>
          </p:txBody>
        </p:sp>
      </p:grpSp>
      <p:sp>
        <p:nvSpPr>
          <p:cNvPr id="519" name="Google Shape;519;p91"/>
          <p:cNvSpPr txBox="1"/>
          <p:nvPr/>
        </p:nvSpPr>
        <p:spPr>
          <a:xfrm>
            <a:off x="4903175" y="3472950"/>
            <a:ext cx="1594200" cy="34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1000">
                <a:latin typeface="Montserrat"/>
                <a:ea typeface="Montserrat"/>
                <a:cs typeface="Montserrat"/>
                <a:sym typeface="Montserrat"/>
              </a:rPr>
              <a:t>Our award-winning </a:t>
            </a:r>
            <a:br>
              <a:rPr lang="pl" sz="1000">
                <a:latin typeface="Montserrat"/>
                <a:ea typeface="Montserrat"/>
                <a:cs typeface="Montserrat"/>
                <a:sym typeface="Montserrat"/>
              </a:rPr>
            </a:br>
            <a:r>
              <a:rPr lang="pl" sz="1000">
                <a:latin typeface="Montserrat"/>
                <a:ea typeface="Montserrat"/>
                <a:cs typeface="Montserrat"/>
                <a:sym typeface="Montserrat"/>
              </a:rPr>
              <a:t>UI and UX and design concepts. </a:t>
            </a:r>
            <a:endParaRPr sz="1000">
              <a:latin typeface="Montserrat"/>
              <a:ea typeface="Montserrat"/>
              <a:cs typeface="Montserrat"/>
              <a:sym typeface="Montserrat"/>
            </a:endParaRPr>
          </a:p>
        </p:txBody>
      </p:sp>
      <p:grpSp>
        <p:nvGrpSpPr>
          <p:cNvPr id="520" name="Google Shape;520;p91"/>
          <p:cNvGrpSpPr/>
          <p:nvPr/>
        </p:nvGrpSpPr>
        <p:grpSpPr>
          <a:xfrm>
            <a:off x="5010737" y="4153599"/>
            <a:ext cx="1406019" cy="244225"/>
            <a:chOff x="2331425" y="4229942"/>
            <a:chExt cx="2073163" cy="244225"/>
          </a:xfrm>
        </p:grpSpPr>
        <p:cxnSp>
          <p:nvCxnSpPr>
            <p:cNvPr id="521" name="Google Shape;521;p91"/>
            <p:cNvCxnSpPr/>
            <p:nvPr/>
          </p:nvCxnSpPr>
          <p:spPr>
            <a:xfrm>
              <a:off x="2359938" y="4298067"/>
              <a:ext cx="0" cy="176100"/>
            </a:xfrm>
            <a:prstGeom prst="straightConnector1">
              <a:avLst/>
            </a:prstGeom>
            <a:noFill/>
            <a:ln cap="flat" cmpd="sng" w="76200">
              <a:solidFill>
                <a:srgbClr val="242424"/>
              </a:solidFill>
              <a:prstDash val="solid"/>
              <a:round/>
              <a:headEnd len="med" w="med" type="none"/>
              <a:tailEnd len="med" w="med" type="none"/>
            </a:ln>
          </p:spPr>
        </p:cxnSp>
        <p:cxnSp>
          <p:nvCxnSpPr>
            <p:cNvPr id="522" name="Google Shape;522;p91"/>
            <p:cNvCxnSpPr/>
            <p:nvPr/>
          </p:nvCxnSpPr>
          <p:spPr>
            <a:xfrm>
              <a:off x="2331425" y="4471150"/>
              <a:ext cx="2032800" cy="1800"/>
            </a:xfrm>
            <a:prstGeom prst="straightConnector1">
              <a:avLst/>
            </a:prstGeom>
            <a:noFill/>
            <a:ln cap="flat" cmpd="sng" w="76200">
              <a:solidFill>
                <a:srgbClr val="242424"/>
              </a:solidFill>
              <a:prstDash val="solid"/>
              <a:round/>
              <a:headEnd len="med" w="med" type="none"/>
              <a:tailEnd len="med" w="med" type="none"/>
            </a:ln>
          </p:spPr>
        </p:cxnSp>
        <p:sp>
          <p:nvSpPr>
            <p:cNvPr id="523" name="Google Shape;523;p91"/>
            <p:cNvSpPr/>
            <p:nvPr/>
          </p:nvSpPr>
          <p:spPr>
            <a:xfrm>
              <a:off x="2357088" y="4288725"/>
              <a:ext cx="2047500" cy="168300"/>
            </a:xfrm>
            <a:prstGeom prst="rect">
              <a:avLst/>
            </a:prstGeom>
            <a:solidFill>
              <a:srgbClr val="F1D624"/>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91"/>
            <p:cNvSpPr txBox="1"/>
            <p:nvPr/>
          </p:nvSpPr>
          <p:spPr>
            <a:xfrm>
              <a:off x="2508855" y="4229942"/>
              <a:ext cx="1855500" cy="12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600">
                  <a:latin typeface="Montserrat"/>
                  <a:ea typeface="Montserrat"/>
                  <a:cs typeface="Montserrat"/>
                  <a:sym typeface="Montserrat"/>
                </a:rPr>
                <a:t>     </a:t>
              </a:r>
              <a:r>
                <a:rPr lang="pl" sz="600" u="sng">
                  <a:solidFill>
                    <a:srgbClr val="242424"/>
                  </a:solidFill>
                  <a:latin typeface="Montserrat"/>
                  <a:ea typeface="Montserrat"/>
                  <a:cs typeface="Montserrat"/>
                  <a:sym typeface="Montserrat"/>
                  <a:hlinkClick r:id="rId5">
                    <a:extLst>
                      <a:ext uri="{A12FA001-AC4F-418D-AE19-62706E023703}">
                        <ahyp:hlinkClr val="tx"/>
                      </a:ext>
                    </a:extLst>
                  </a:hlinkClick>
                </a:rPr>
                <a:t>SEE MORE BEAUTY</a:t>
              </a:r>
              <a:endParaRPr sz="600" u="sng">
                <a:solidFill>
                  <a:srgbClr val="242424"/>
                </a:solidFill>
                <a:latin typeface="Montserrat"/>
                <a:ea typeface="Montserrat"/>
                <a:cs typeface="Montserrat"/>
                <a:sym typeface="Montserrat"/>
              </a:endParaRPr>
            </a:p>
          </p:txBody>
        </p:sp>
      </p:grpSp>
      <p:sp>
        <p:nvSpPr>
          <p:cNvPr id="525" name="Google Shape;525;p91"/>
          <p:cNvSpPr txBox="1"/>
          <p:nvPr/>
        </p:nvSpPr>
        <p:spPr>
          <a:xfrm>
            <a:off x="6875875" y="3472950"/>
            <a:ext cx="1631700" cy="34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1000">
                <a:latin typeface="Montserrat"/>
                <a:ea typeface="Montserrat"/>
                <a:cs typeface="Montserrat"/>
                <a:sym typeface="Montserrat"/>
              </a:rPr>
              <a:t>10 years under one roof to build a delivery culture.</a:t>
            </a:r>
            <a:endParaRPr sz="1000">
              <a:latin typeface="Montserrat"/>
              <a:ea typeface="Montserrat"/>
              <a:cs typeface="Montserrat"/>
              <a:sym typeface="Montserrat"/>
            </a:endParaRPr>
          </a:p>
        </p:txBody>
      </p:sp>
      <p:grpSp>
        <p:nvGrpSpPr>
          <p:cNvPr id="526" name="Google Shape;526;p91"/>
          <p:cNvGrpSpPr/>
          <p:nvPr/>
        </p:nvGrpSpPr>
        <p:grpSpPr>
          <a:xfrm>
            <a:off x="6983424" y="4153599"/>
            <a:ext cx="1406019" cy="244225"/>
            <a:chOff x="2331425" y="4229942"/>
            <a:chExt cx="2073163" cy="244225"/>
          </a:xfrm>
        </p:grpSpPr>
        <p:cxnSp>
          <p:nvCxnSpPr>
            <p:cNvPr id="527" name="Google Shape;527;p91"/>
            <p:cNvCxnSpPr/>
            <p:nvPr/>
          </p:nvCxnSpPr>
          <p:spPr>
            <a:xfrm>
              <a:off x="2359938" y="4298067"/>
              <a:ext cx="0" cy="176100"/>
            </a:xfrm>
            <a:prstGeom prst="straightConnector1">
              <a:avLst/>
            </a:prstGeom>
            <a:noFill/>
            <a:ln cap="flat" cmpd="sng" w="76200">
              <a:solidFill>
                <a:srgbClr val="242424"/>
              </a:solidFill>
              <a:prstDash val="solid"/>
              <a:round/>
              <a:headEnd len="med" w="med" type="none"/>
              <a:tailEnd len="med" w="med" type="none"/>
            </a:ln>
          </p:spPr>
        </p:cxnSp>
        <p:cxnSp>
          <p:nvCxnSpPr>
            <p:cNvPr id="528" name="Google Shape;528;p91"/>
            <p:cNvCxnSpPr/>
            <p:nvPr/>
          </p:nvCxnSpPr>
          <p:spPr>
            <a:xfrm>
              <a:off x="2331425" y="4471150"/>
              <a:ext cx="2032800" cy="1800"/>
            </a:xfrm>
            <a:prstGeom prst="straightConnector1">
              <a:avLst/>
            </a:prstGeom>
            <a:noFill/>
            <a:ln cap="flat" cmpd="sng" w="76200">
              <a:solidFill>
                <a:srgbClr val="242424"/>
              </a:solidFill>
              <a:prstDash val="solid"/>
              <a:round/>
              <a:headEnd len="med" w="med" type="none"/>
              <a:tailEnd len="med" w="med" type="none"/>
            </a:ln>
          </p:spPr>
        </p:cxnSp>
        <p:sp>
          <p:nvSpPr>
            <p:cNvPr id="529" name="Google Shape;529;p91"/>
            <p:cNvSpPr/>
            <p:nvPr/>
          </p:nvSpPr>
          <p:spPr>
            <a:xfrm>
              <a:off x="2357088" y="4288725"/>
              <a:ext cx="2047500" cy="168300"/>
            </a:xfrm>
            <a:prstGeom prst="rect">
              <a:avLst/>
            </a:prstGeom>
            <a:solidFill>
              <a:srgbClr val="F1D624"/>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91"/>
            <p:cNvSpPr txBox="1"/>
            <p:nvPr/>
          </p:nvSpPr>
          <p:spPr>
            <a:xfrm>
              <a:off x="2508855" y="4229942"/>
              <a:ext cx="1855500" cy="12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600" u="sng">
                  <a:solidFill>
                    <a:srgbClr val="242424"/>
                  </a:solidFill>
                  <a:latin typeface="Montserrat"/>
                  <a:ea typeface="Montserrat"/>
                  <a:cs typeface="Montserrat"/>
                  <a:sym typeface="Montserrat"/>
                  <a:hlinkClick r:id="rId6">
                    <a:extLst>
                      <a:ext uri="{A12FA001-AC4F-418D-AE19-62706E023703}">
                        <ahyp:hlinkClr val="tx"/>
                      </a:ext>
                    </a:extLst>
                  </a:hlinkClick>
                </a:rPr>
                <a:t>REASONS FOR THE MERGE</a:t>
              </a:r>
              <a:endParaRPr sz="600" u="sng">
                <a:solidFill>
                  <a:srgbClr val="242424"/>
                </a:solidFill>
                <a:latin typeface="Montserrat"/>
                <a:ea typeface="Montserrat"/>
                <a:cs typeface="Montserrat"/>
                <a:sym typeface="Montserrat"/>
              </a:endParaRPr>
            </a:p>
          </p:txBody>
        </p:sp>
      </p:grpSp>
      <p:sp>
        <p:nvSpPr>
          <p:cNvPr id="531" name="Google Shape;531;p91"/>
          <p:cNvSpPr txBox="1"/>
          <p:nvPr/>
        </p:nvSpPr>
        <p:spPr>
          <a:xfrm>
            <a:off x="8472458" y="4720367"/>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l" sz="1000">
                <a:solidFill>
                  <a:srgbClr val="595959"/>
                </a:solidFill>
              </a:rPr>
              <a:t>‹#›</a:t>
            </a:fld>
            <a:endParaRPr sz="1000">
              <a:solidFill>
                <a:srgbClr val="595959"/>
              </a:solidFill>
            </a:endParaRPr>
          </a:p>
        </p:txBody>
      </p:sp>
      <p:sp>
        <p:nvSpPr>
          <p:cNvPr id="532" name="Google Shape;532;p91"/>
          <p:cNvSpPr txBox="1"/>
          <p:nvPr/>
        </p:nvSpPr>
        <p:spPr>
          <a:xfrm>
            <a:off x="4500775" y="1468975"/>
            <a:ext cx="1693500" cy="67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l" sz="4000">
                <a:solidFill>
                  <a:srgbClr val="F1D624"/>
                </a:solidFill>
                <a:latin typeface="Montserrat"/>
                <a:ea typeface="Montserrat"/>
                <a:cs typeface="Montserrat"/>
                <a:sym typeface="Montserrat"/>
              </a:rPr>
              <a:t>12</a:t>
            </a:r>
            <a:endParaRPr b="1" sz="4000">
              <a:solidFill>
                <a:srgbClr val="F1D624"/>
              </a:solidFill>
              <a:latin typeface="Montserrat"/>
              <a:ea typeface="Montserrat"/>
              <a:cs typeface="Montserrat"/>
              <a:sym typeface="Montserrat"/>
            </a:endParaRPr>
          </a:p>
        </p:txBody>
      </p:sp>
      <p:sp>
        <p:nvSpPr>
          <p:cNvPr id="533" name="Google Shape;533;p91"/>
          <p:cNvSpPr txBox="1"/>
          <p:nvPr/>
        </p:nvSpPr>
        <p:spPr>
          <a:xfrm>
            <a:off x="4930550" y="2169875"/>
            <a:ext cx="1594200" cy="344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pl" sz="900">
                <a:solidFill>
                  <a:srgbClr val="FFFFFF"/>
                </a:solidFill>
                <a:latin typeface="Montserrat"/>
                <a:ea typeface="Montserrat"/>
                <a:cs typeface="Montserrat"/>
                <a:sym typeface="Montserrat"/>
              </a:rPr>
              <a:t>honorable mentions</a:t>
            </a:r>
            <a:endParaRPr sz="900">
              <a:solidFill>
                <a:srgbClr val="FFFFFF"/>
              </a:solidFill>
              <a:latin typeface="Montserrat"/>
              <a:ea typeface="Montserrat"/>
              <a:cs typeface="Montserrat"/>
              <a:sym typeface="Montserrat"/>
            </a:endParaRPr>
          </a:p>
          <a:p>
            <a:pPr indent="0" lvl="0" marL="0" rtl="0" algn="l">
              <a:lnSpc>
                <a:spcPct val="115000"/>
              </a:lnSpc>
              <a:spcBef>
                <a:spcPts val="0"/>
              </a:spcBef>
              <a:spcAft>
                <a:spcPts val="0"/>
              </a:spcAft>
              <a:buNone/>
            </a:pPr>
            <a:r>
              <a:rPr lang="pl" sz="900">
                <a:solidFill>
                  <a:srgbClr val="FFFFFF"/>
                </a:solidFill>
                <a:latin typeface="Montserrat"/>
                <a:ea typeface="Montserrat"/>
                <a:cs typeface="Montserrat"/>
                <a:sym typeface="Montserrat"/>
              </a:rPr>
              <a:t>at Awwwards</a:t>
            </a:r>
            <a:endParaRPr sz="900">
              <a:solidFill>
                <a:srgbClr val="FFFFFF"/>
              </a:solidFill>
              <a:latin typeface="Montserrat"/>
              <a:ea typeface="Montserrat"/>
              <a:cs typeface="Montserrat"/>
              <a:sym typeface="Montserrat"/>
            </a:endParaRPr>
          </a:p>
        </p:txBody>
      </p:sp>
      <p:sp>
        <p:nvSpPr>
          <p:cNvPr id="534" name="Google Shape;534;p91"/>
          <p:cNvSpPr txBox="1"/>
          <p:nvPr/>
        </p:nvSpPr>
        <p:spPr>
          <a:xfrm>
            <a:off x="6816488" y="1467050"/>
            <a:ext cx="1693500" cy="67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l" sz="4000">
                <a:solidFill>
                  <a:srgbClr val="F1D624"/>
                </a:solidFill>
                <a:latin typeface="Montserrat"/>
                <a:ea typeface="Montserrat"/>
                <a:cs typeface="Montserrat"/>
                <a:sym typeface="Montserrat"/>
              </a:rPr>
              <a:t>270+</a:t>
            </a:r>
            <a:endParaRPr b="1" sz="4000">
              <a:solidFill>
                <a:srgbClr val="F1D624"/>
              </a:solidFill>
              <a:latin typeface="Montserrat"/>
              <a:ea typeface="Montserrat"/>
              <a:cs typeface="Montserrat"/>
              <a:sym typeface="Montserrat"/>
            </a:endParaRPr>
          </a:p>
        </p:txBody>
      </p:sp>
      <p:sp>
        <p:nvSpPr>
          <p:cNvPr id="535" name="Google Shape;535;p91"/>
          <p:cNvSpPr txBox="1"/>
          <p:nvPr/>
        </p:nvSpPr>
        <p:spPr>
          <a:xfrm>
            <a:off x="6962172" y="2153850"/>
            <a:ext cx="1155900" cy="651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pl" sz="900">
                <a:solidFill>
                  <a:srgbClr val="FFFFFF"/>
                </a:solidFill>
                <a:latin typeface="Montserrat"/>
                <a:ea typeface="Montserrat"/>
                <a:cs typeface="Montserrat"/>
                <a:sym typeface="Montserrat"/>
              </a:rPr>
              <a:t>digital products delivered</a:t>
            </a:r>
            <a:endParaRPr sz="900">
              <a:solidFill>
                <a:srgbClr val="FFFFFF"/>
              </a:solidFill>
              <a:latin typeface="Montserrat"/>
              <a:ea typeface="Montserrat"/>
              <a:cs typeface="Montserrat"/>
              <a:sym typeface="Montserrat"/>
            </a:endParaRPr>
          </a:p>
        </p:txBody>
      </p:sp>
      <p:grpSp>
        <p:nvGrpSpPr>
          <p:cNvPr id="536" name="Google Shape;536;p91"/>
          <p:cNvGrpSpPr/>
          <p:nvPr/>
        </p:nvGrpSpPr>
        <p:grpSpPr>
          <a:xfrm>
            <a:off x="7010825" y="2661900"/>
            <a:ext cx="260625" cy="704400"/>
            <a:chOff x="1227000" y="2553450"/>
            <a:chExt cx="260625" cy="704400"/>
          </a:xfrm>
        </p:grpSpPr>
        <p:sp>
          <p:nvSpPr>
            <p:cNvPr id="537" name="Google Shape;537;p91"/>
            <p:cNvSpPr/>
            <p:nvPr/>
          </p:nvSpPr>
          <p:spPr>
            <a:xfrm rot="-5400000">
              <a:off x="1100325" y="2870550"/>
              <a:ext cx="704400" cy="70200"/>
            </a:xfrm>
            <a:prstGeom prst="leftArrow">
              <a:avLst>
                <a:gd fmla="val 50000" name="adj1"/>
                <a:gd fmla="val 50000" name="adj2"/>
              </a:avLst>
            </a:prstGeom>
            <a:solidFill>
              <a:srgbClr val="F1D624"/>
            </a:solidFill>
            <a:ln cap="flat" cmpd="sng" w="9525">
              <a:solidFill>
                <a:srgbClr val="F1D6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91"/>
            <p:cNvSpPr/>
            <p:nvPr/>
          </p:nvSpPr>
          <p:spPr>
            <a:xfrm>
              <a:off x="1227000" y="2553450"/>
              <a:ext cx="220200" cy="36600"/>
            </a:xfrm>
            <a:prstGeom prst="rect">
              <a:avLst/>
            </a:prstGeom>
            <a:solidFill>
              <a:srgbClr val="F1D624"/>
            </a:solidFill>
            <a:ln cap="flat" cmpd="sng" w="9525">
              <a:solidFill>
                <a:srgbClr val="F1D6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39" name="Google Shape;539;p91"/>
          <p:cNvSpPr txBox="1"/>
          <p:nvPr/>
        </p:nvSpPr>
        <p:spPr>
          <a:xfrm>
            <a:off x="2538900" y="1468963"/>
            <a:ext cx="1693500" cy="67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l" sz="4000">
                <a:solidFill>
                  <a:srgbClr val="F1D624"/>
                </a:solidFill>
                <a:latin typeface="Montserrat"/>
                <a:ea typeface="Montserrat"/>
                <a:cs typeface="Montserrat"/>
                <a:sym typeface="Montserrat"/>
              </a:rPr>
              <a:t>43</a:t>
            </a:r>
            <a:endParaRPr b="1" sz="4000">
              <a:solidFill>
                <a:srgbClr val="F1D624"/>
              </a:solidFill>
              <a:latin typeface="Montserrat"/>
              <a:ea typeface="Montserrat"/>
              <a:cs typeface="Montserrat"/>
              <a:sym typeface="Montserrat"/>
            </a:endParaRPr>
          </a:p>
        </p:txBody>
      </p:sp>
      <p:sp>
        <p:nvSpPr>
          <p:cNvPr id="540" name="Google Shape;540;p91"/>
          <p:cNvSpPr txBox="1"/>
          <p:nvPr/>
        </p:nvSpPr>
        <p:spPr>
          <a:xfrm>
            <a:off x="2968675" y="2161650"/>
            <a:ext cx="1594200" cy="393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pl" sz="900">
                <a:solidFill>
                  <a:srgbClr val="FFFFFF"/>
                </a:solidFill>
                <a:latin typeface="Montserrat"/>
                <a:ea typeface="Montserrat"/>
                <a:cs typeface="Montserrat"/>
                <a:sym typeface="Montserrat"/>
              </a:rPr>
              <a:t>reviews on Clutch.co</a:t>
            </a:r>
            <a:endParaRPr sz="900">
              <a:solidFill>
                <a:srgbClr val="FFFFFF"/>
              </a:solidFill>
              <a:latin typeface="Montserrat"/>
              <a:ea typeface="Montserrat"/>
              <a:cs typeface="Montserrat"/>
              <a:sym typeface="Montserrat"/>
            </a:endParaRPr>
          </a:p>
        </p:txBody>
      </p:sp>
      <p:sp>
        <p:nvSpPr>
          <p:cNvPr id="541" name="Google Shape;541;p91"/>
          <p:cNvSpPr/>
          <p:nvPr/>
        </p:nvSpPr>
        <p:spPr>
          <a:xfrm>
            <a:off x="1080899" y="1430125"/>
            <a:ext cx="1520100" cy="1372800"/>
          </a:xfrm>
          <a:prstGeom prst="rect">
            <a:avLst/>
          </a:prstGeom>
          <a:solidFill>
            <a:srgbClr val="242424"/>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91"/>
          <p:cNvSpPr txBox="1"/>
          <p:nvPr/>
        </p:nvSpPr>
        <p:spPr>
          <a:xfrm>
            <a:off x="710100" y="1468975"/>
            <a:ext cx="1693500" cy="67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l" sz="4000">
                <a:solidFill>
                  <a:srgbClr val="F1D624"/>
                </a:solidFill>
                <a:latin typeface="Montserrat"/>
                <a:ea typeface="Montserrat"/>
                <a:cs typeface="Montserrat"/>
                <a:sym typeface="Montserrat"/>
              </a:rPr>
              <a:t>16</a:t>
            </a:r>
            <a:endParaRPr b="1" sz="4000">
              <a:solidFill>
                <a:srgbClr val="F1D624"/>
              </a:solidFill>
              <a:latin typeface="Montserrat"/>
              <a:ea typeface="Montserrat"/>
              <a:cs typeface="Montserrat"/>
              <a:sym typeface="Montserrat"/>
            </a:endParaRPr>
          </a:p>
        </p:txBody>
      </p:sp>
      <p:sp>
        <p:nvSpPr>
          <p:cNvPr id="543" name="Google Shape;543;p91"/>
          <p:cNvSpPr txBox="1"/>
          <p:nvPr/>
        </p:nvSpPr>
        <p:spPr>
          <a:xfrm>
            <a:off x="1139875" y="2168875"/>
            <a:ext cx="1594200" cy="393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pl" sz="900">
                <a:solidFill>
                  <a:srgbClr val="FFFFFF"/>
                </a:solidFill>
                <a:latin typeface="Montserrat"/>
                <a:ea typeface="Montserrat"/>
                <a:cs typeface="Montserrat"/>
                <a:sym typeface="Montserrat"/>
              </a:rPr>
              <a:t>years of experience</a:t>
            </a:r>
            <a:endParaRPr sz="900">
              <a:solidFill>
                <a:srgbClr val="FFFFFF"/>
              </a:solidFill>
              <a:latin typeface="Montserrat"/>
              <a:ea typeface="Montserrat"/>
              <a:cs typeface="Montserrat"/>
              <a:sym typeface="Montserrat"/>
            </a:endParaRPr>
          </a:p>
        </p:txBody>
      </p:sp>
      <p:grpSp>
        <p:nvGrpSpPr>
          <p:cNvPr id="544" name="Google Shape;544;p91"/>
          <p:cNvGrpSpPr/>
          <p:nvPr/>
        </p:nvGrpSpPr>
        <p:grpSpPr>
          <a:xfrm>
            <a:off x="1206775" y="2661900"/>
            <a:ext cx="260625" cy="704400"/>
            <a:chOff x="1227000" y="2553450"/>
            <a:chExt cx="260625" cy="704400"/>
          </a:xfrm>
        </p:grpSpPr>
        <p:sp>
          <p:nvSpPr>
            <p:cNvPr id="545" name="Google Shape;545;p91"/>
            <p:cNvSpPr/>
            <p:nvPr/>
          </p:nvSpPr>
          <p:spPr>
            <a:xfrm rot="-5400000">
              <a:off x="1100325" y="2870550"/>
              <a:ext cx="704400" cy="70200"/>
            </a:xfrm>
            <a:prstGeom prst="leftArrow">
              <a:avLst>
                <a:gd fmla="val 50000" name="adj1"/>
                <a:gd fmla="val 50000" name="adj2"/>
              </a:avLst>
            </a:prstGeom>
            <a:solidFill>
              <a:srgbClr val="F1D624"/>
            </a:solidFill>
            <a:ln cap="flat" cmpd="sng" w="9525">
              <a:solidFill>
                <a:srgbClr val="F1D6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91"/>
            <p:cNvSpPr/>
            <p:nvPr/>
          </p:nvSpPr>
          <p:spPr>
            <a:xfrm>
              <a:off x="1227000" y="2553450"/>
              <a:ext cx="220200" cy="36600"/>
            </a:xfrm>
            <a:prstGeom prst="rect">
              <a:avLst/>
            </a:prstGeom>
            <a:solidFill>
              <a:srgbClr val="F1D624"/>
            </a:solidFill>
            <a:ln cap="flat" cmpd="sng" w="9525">
              <a:solidFill>
                <a:srgbClr val="F1D6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92"/>
          <p:cNvSpPr/>
          <p:nvPr/>
        </p:nvSpPr>
        <p:spPr>
          <a:xfrm>
            <a:off x="472475" y="0"/>
            <a:ext cx="8730000" cy="5143500"/>
          </a:xfrm>
          <a:prstGeom prst="rect">
            <a:avLst/>
          </a:prstGeom>
          <a:solidFill>
            <a:srgbClr val="24242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92"/>
          <p:cNvSpPr txBox="1"/>
          <p:nvPr>
            <p:ph idx="12" type="sldNum"/>
          </p:nvPr>
        </p:nvSpPr>
        <p:spPr>
          <a:xfrm>
            <a:off x="8472458" y="47203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l"/>
              <a:t>‹#›</a:t>
            </a:fld>
            <a:endParaRPr/>
          </a:p>
        </p:txBody>
      </p:sp>
      <p:pic>
        <p:nvPicPr>
          <p:cNvPr id="553" name="Google Shape;553;p92"/>
          <p:cNvPicPr preferRelativeResize="0"/>
          <p:nvPr/>
        </p:nvPicPr>
        <p:blipFill>
          <a:blip r:embed="rId3">
            <a:alphaModFix/>
          </a:blip>
          <a:stretch>
            <a:fillRect/>
          </a:stretch>
        </p:blipFill>
        <p:spPr>
          <a:xfrm>
            <a:off x="597350" y="159271"/>
            <a:ext cx="8423801" cy="482494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pic>
        <p:nvPicPr>
          <p:cNvPr id="558" name="Google Shape;558;p93"/>
          <p:cNvPicPr preferRelativeResize="0"/>
          <p:nvPr/>
        </p:nvPicPr>
        <p:blipFill rotWithShape="1">
          <a:blip r:embed="rId3">
            <a:alphaModFix/>
          </a:blip>
          <a:srcRect b="7838" l="5776" r="5215" t="10087"/>
          <a:stretch/>
        </p:blipFill>
        <p:spPr>
          <a:xfrm>
            <a:off x="623425" y="306063"/>
            <a:ext cx="8520575" cy="4837436"/>
          </a:xfrm>
          <a:prstGeom prst="rect">
            <a:avLst/>
          </a:prstGeom>
          <a:noFill/>
          <a:ln>
            <a:noFill/>
          </a:ln>
        </p:spPr>
      </p:pic>
      <p:sp>
        <p:nvSpPr>
          <p:cNvPr id="559" name="Google Shape;559;p93"/>
          <p:cNvSpPr txBox="1"/>
          <p:nvPr>
            <p:ph idx="12" type="sldNum"/>
          </p:nvPr>
        </p:nvSpPr>
        <p:spPr>
          <a:xfrm>
            <a:off x="8472458" y="4796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l"/>
              <a:t>‹#›</a:t>
            </a:fld>
            <a:endParaRPr/>
          </a:p>
        </p:txBody>
      </p:sp>
      <p:sp>
        <p:nvSpPr>
          <p:cNvPr id="560" name="Google Shape;560;p93"/>
          <p:cNvSpPr/>
          <p:nvPr/>
        </p:nvSpPr>
        <p:spPr>
          <a:xfrm>
            <a:off x="977150" y="579850"/>
            <a:ext cx="3511200" cy="393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93"/>
          <p:cNvSpPr txBox="1"/>
          <p:nvPr/>
        </p:nvSpPr>
        <p:spPr>
          <a:xfrm>
            <a:off x="1061400" y="1102175"/>
            <a:ext cx="2216400" cy="181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7600">
                <a:solidFill>
                  <a:srgbClr val="E4EEF3"/>
                </a:solidFill>
                <a:latin typeface="Montserrat Black"/>
                <a:ea typeface="Montserrat Black"/>
                <a:cs typeface="Montserrat Black"/>
                <a:sym typeface="Montserrat Black"/>
              </a:rPr>
              <a:t>02.</a:t>
            </a:r>
            <a:endParaRPr sz="7600">
              <a:solidFill>
                <a:srgbClr val="E4EEF3"/>
              </a:solidFill>
              <a:latin typeface="Montserrat Black"/>
              <a:ea typeface="Montserrat Black"/>
              <a:cs typeface="Montserrat Black"/>
              <a:sym typeface="Montserrat Black"/>
            </a:endParaRPr>
          </a:p>
        </p:txBody>
      </p:sp>
      <p:sp>
        <p:nvSpPr>
          <p:cNvPr id="562" name="Google Shape;562;p93"/>
          <p:cNvSpPr txBox="1"/>
          <p:nvPr/>
        </p:nvSpPr>
        <p:spPr>
          <a:xfrm>
            <a:off x="1061400" y="935175"/>
            <a:ext cx="1956600" cy="817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pl" sz="2800">
                <a:solidFill>
                  <a:srgbClr val="242424"/>
                </a:solidFill>
                <a:latin typeface="Montserrat Black"/>
                <a:ea typeface="Montserrat Black"/>
                <a:cs typeface="Montserrat Black"/>
                <a:sym typeface="Montserrat Black"/>
              </a:rPr>
              <a:t>Boldare</a:t>
            </a:r>
            <a:endParaRPr sz="2800">
              <a:solidFill>
                <a:srgbClr val="242424"/>
              </a:solidFill>
              <a:latin typeface="Montserrat Black"/>
              <a:ea typeface="Montserrat Black"/>
              <a:cs typeface="Montserrat Black"/>
              <a:sym typeface="Montserrat Black"/>
            </a:endParaRPr>
          </a:p>
          <a:p>
            <a:pPr indent="0" lvl="0" marL="0" rtl="0" algn="l">
              <a:spcBef>
                <a:spcPts val="0"/>
              </a:spcBef>
              <a:spcAft>
                <a:spcPts val="0"/>
              </a:spcAft>
              <a:buNone/>
            </a:pPr>
            <a:r>
              <a:rPr lang="pl" sz="2400">
                <a:solidFill>
                  <a:srgbClr val="242424"/>
                </a:solidFill>
                <a:latin typeface="Montserrat Black"/>
                <a:ea typeface="Montserrat Black"/>
                <a:cs typeface="Montserrat Black"/>
                <a:sym typeface="Montserrat Black"/>
              </a:rPr>
              <a:t>products</a:t>
            </a:r>
            <a:endParaRPr sz="2400">
              <a:solidFill>
                <a:srgbClr val="242424"/>
              </a:solidFill>
              <a:latin typeface="Montserrat Black"/>
              <a:ea typeface="Montserrat Black"/>
              <a:cs typeface="Montserrat Black"/>
              <a:sym typeface="Montserrat Black"/>
            </a:endParaRPr>
          </a:p>
        </p:txBody>
      </p:sp>
      <p:sp>
        <p:nvSpPr>
          <p:cNvPr id="563" name="Google Shape;563;p93"/>
          <p:cNvSpPr txBox="1"/>
          <p:nvPr/>
        </p:nvSpPr>
        <p:spPr>
          <a:xfrm>
            <a:off x="4649550" y="667475"/>
            <a:ext cx="3822900" cy="6510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pl" sz="1600">
                <a:solidFill>
                  <a:srgbClr val="242424"/>
                </a:solidFill>
                <a:latin typeface="Montserrat Black"/>
                <a:ea typeface="Montserrat Black"/>
                <a:cs typeface="Montserrat Black"/>
                <a:sym typeface="Montserrat Black"/>
              </a:rPr>
              <a:t>Full Product Development Cycle</a:t>
            </a:r>
            <a:endParaRPr sz="1600">
              <a:solidFill>
                <a:srgbClr val="242424"/>
              </a:solidFill>
              <a:latin typeface="Montserrat Black"/>
              <a:ea typeface="Montserrat Black"/>
              <a:cs typeface="Montserrat Black"/>
              <a:sym typeface="Montserrat Black"/>
            </a:endParaRPr>
          </a:p>
          <a:p>
            <a:pPr indent="0" lvl="0" marL="0" rtl="0" algn="l">
              <a:spcBef>
                <a:spcPts val="0"/>
              </a:spcBef>
              <a:spcAft>
                <a:spcPts val="0"/>
              </a:spcAft>
              <a:buNone/>
            </a:pPr>
            <a:r>
              <a:t/>
            </a:r>
            <a:endParaRPr sz="1600">
              <a:solidFill>
                <a:srgbClr val="242424"/>
              </a:solidFill>
              <a:latin typeface="Montserrat Black"/>
              <a:ea typeface="Montserrat Black"/>
              <a:cs typeface="Montserrat Black"/>
              <a:sym typeface="Montserrat Black"/>
            </a:endParaRPr>
          </a:p>
        </p:txBody>
      </p:sp>
      <p:sp>
        <p:nvSpPr>
          <p:cNvPr id="564" name="Google Shape;564;p93"/>
          <p:cNvSpPr/>
          <p:nvPr/>
        </p:nvSpPr>
        <p:spPr>
          <a:xfrm>
            <a:off x="4743675" y="1031975"/>
            <a:ext cx="551400" cy="70200"/>
          </a:xfrm>
          <a:prstGeom prst="rect">
            <a:avLst/>
          </a:prstGeom>
          <a:solidFill>
            <a:srgbClr val="F1D624"/>
          </a:solidFill>
          <a:ln cap="flat" cmpd="sng" w="9525">
            <a:solidFill>
              <a:srgbClr val="F1D6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94"/>
          <p:cNvSpPr txBox="1"/>
          <p:nvPr/>
        </p:nvSpPr>
        <p:spPr>
          <a:xfrm>
            <a:off x="1061400" y="1102175"/>
            <a:ext cx="2216400" cy="181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7600">
                <a:solidFill>
                  <a:srgbClr val="E4EEF3"/>
                </a:solidFill>
                <a:latin typeface="Montserrat Black"/>
                <a:ea typeface="Montserrat Black"/>
                <a:cs typeface="Montserrat Black"/>
                <a:sym typeface="Montserrat Black"/>
              </a:rPr>
              <a:t>02.</a:t>
            </a:r>
            <a:endParaRPr sz="7600">
              <a:solidFill>
                <a:srgbClr val="E4EEF3"/>
              </a:solidFill>
              <a:latin typeface="Montserrat Black"/>
              <a:ea typeface="Montserrat Black"/>
              <a:cs typeface="Montserrat Black"/>
              <a:sym typeface="Montserrat Black"/>
            </a:endParaRPr>
          </a:p>
        </p:txBody>
      </p:sp>
      <p:sp>
        <p:nvSpPr>
          <p:cNvPr id="570" name="Google Shape;570;p94"/>
          <p:cNvSpPr txBox="1"/>
          <p:nvPr/>
        </p:nvSpPr>
        <p:spPr>
          <a:xfrm>
            <a:off x="1061400" y="935175"/>
            <a:ext cx="1956600" cy="817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pl" sz="2800">
                <a:solidFill>
                  <a:srgbClr val="242424"/>
                </a:solidFill>
                <a:latin typeface="Montserrat Black"/>
                <a:ea typeface="Montserrat Black"/>
                <a:cs typeface="Montserrat Black"/>
                <a:sym typeface="Montserrat Black"/>
              </a:rPr>
              <a:t>Boldare</a:t>
            </a:r>
            <a:endParaRPr sz="2800">
              <a:solidFill>
                <a:srgbClr val="242424"/>
              </a:solidFill>
              <a:latin typeface="Montserrat Black"/>
              <a:ea typeface="Montserrat Black"/>
              <a:cs typeface="Montserrat Black"/>
              <a:sym typeface="Montserrat Black"/>
            </a:endParaRPr>
          </a:p>
          <a:p>
            <a:pPr indent="0" lvl="0" marL="0" rtl="0" algn="l">
              <a:spcBef>
                <a:spcPts val="0"/>
              </a:spcBef>
              <a:spcAft>
                <a:spcPts val="0"/>
              </a:spcAft>
              <a:buNone/>
            </a:pPr>
            <a:r>
              <a:rPr lang="pl" sz="2400">
                <a:solidFill>
                  <a:srgbClr val="242424"/>
                </a:solidFill>
                <a:latin typeface="Montserrat Black"/>
                <a:ea typeface="Montserrat Black"/>
                <a:cs typeface="Montserrat Black"/>
                <a:sym typeface="Montserrat Black"/>
              </a:rPr>
              <a:t>products</a:t>
            </a:r>
            <a:endParaRPr sz="2400">
              <a:solidFill>
                <a:srgbClr val="242424"/>
              </a:solidFill>
              <a:latin typeface="Montserrat Black"/>
              <a:ea typeface="Montserrat Black"/>
              <a:cs typeface="Montserrat Black"/>
              <a:sym typeface="Montserrat Black"/>
            </a:endParaRPr>
          </a:p>
        </p:txBody>
      </p:sp>
      <p:sp>
        <p:nvSpPr>
          <p:cNvPr id="571" name="Google Shape;571;p94"/>
          <p:cNvSpPr txBox="1"/>
          <p:nvPr/>
        </p:nvSpPr>
        <p:spPr>
          <a:xfrm>
            <a:off x="7536375" y="850625"/>
            <a:ext cx="1184400" cy="484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pl">
                <a:latin typeface="Montserrat"/>
                <a:ea typeface="Montserrat"/>
                <a:cs typeface="Montserrat"/>
                <a:sym typeface="Montserrat"/>
              </a:rPr>
              <a:t>2019/2020</a:t>
            </a:r>
            <a:endParaRPr b="1">
              <a:latin typeface="Montserrat"/>
              <a:ea typeface="Montserrat"/>
              <a:cs typeface="Montserrat"/>
              <a:sym typeface="Montserrat"/>
            </a:endParaRPr>
          </a:p>
        </p:txBody>
      </p:sp>
      <p:sp>
        <p:nvSpPr>
          <p:cNvPr id="572" name="Google Shape;572;p94"/>
          <p:cNvSpPr txBox="1"/>
          <p:nvPr/>
        </p:nvSpPr>
        <p:spPr>
          <a:xfrm>
            <a:off x="1061400" y="2480325"/>
            <a:ext cx="2043000" cy="30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l">
                <a:solidFill>
                  <a:schemeClr val="dk1"/>
                </a:solidFill>
                <a:latin typeface="Montserrat"/>
                <a:ea typeface="Montserrat"/>
                <a:cs typeface="Montserrat"/>
                <a:sym typeface="Montserrat"/>
              </a:rPr>
              <a:t>Amount of products built</a:t>
            </a:r>
            <a:endParaRPr b="1">
              <a:latin typeface="Montserrat"/>
              <a:ea typeface="Montserrat"/>
              <a:cs typeface="Montserrat"/>
              <a:sym typeface="Montserrat"/>
            </a:endParaRPr>
          </a:p>
        </p:txBody>
      </p:sp>
      <p:sp>
        <p:nvSpPr>
          <p:cNvPr id="573" name="Google Shape;573;p94"/>
          <p:cNvSpPr txBox="1"/>
          <p:nvPr>
            <p:ph idx="12" type="sldNum"/>
          </p:nvPr>
        </p:nvSpPr>
        <p:spPr>
          <a:xfrm>
            <a:off x="8472458" y="47203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l"/>
              <a:t>‹#›</a:t>
            </a:fld>
            <a:endParaRPr/>
          </a:p>
        </p:txBody>
      </p:sp>
      <p:pic>
        <p:nvPicPr>
          <p:cNvPr id="574" name="Google Shape;574;p94"/>
          <p:cNvPicPr preferRelativeResize="0"/>
          <p:nvPr/>
        </p:nvPicPr>
        <p:blipFill>
          <a:blip r:embed="rId3">
            <a:alphaModFix/>
          </a:blip>
          <a:stretch>
            <a:fillRect/>
          </a:stretch>
        </p:blipFill>
        <p:spPr>
          <a:xfrm>
            <a:off x="4972411" y="1839700"/>
            <a:ext cx="3027015" cy="2793350"/>
          </a:xfrm>
          <a:prstGeom prst="rect">
            <a:avLst/>
          </a:prstGeom>
          <a:noFill/>
          <a:ln>
            <a:noFill/>
          </a:ln>
        </p:spPr>
      </p:pic>
      <p:sp>
        <p:nvSpPr>
          <p:cNvPr id="575" name="Google Shape;575;p94"/>
          <p:cNvSpPr txBox="1"/>
          <p:nvPr/>
        </p:nvSpPr>
        <p:spPr>
          <a:xfrm>
            <a:off x="7762725" y="3594225"/>
            <a:ext cx="7317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l" sz="900">
                <a:latin typeface="Montserrat Medium"/>
                <a:ea typeface="Montserrat Medium"/>
                <a:cs typeface="Montserrat Medium"/>
                <a:sym typeface="Montserrat Medium"/>
              </a:rPr>
              <a:t>MVP (49)</a:t>
            </a:r>
            <a:endParaRPr sz="900">
              <a:latin typeface="Montserrat Medium"/>
              <a:ea typeface="Montserrat Medium"/>
              <a:cs typeface="Montserrat Medium"/>
              <a:sym typeface="Montserrat Medium"/>
            </a:endParaRPr>
          </a:p>
        </p:txBody>
      </p:sp>
      <p:sp>
        <p:nvSpPr>
          <p:cNvPr id="576" name="Google Shape;576;p94"/>
          <p:cNvSpPr txBox="1"/>
          <p:nvPr/>
        </p:nvSpPr>
        <p:spPr>
          <a:xfrm>
            <a:off x="6550875" y="1516600"/>
            <a:ext cx="19215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l" sz="900">
                <a:latin typeface="Montserrat Medium"/>
                <a:ea typeface="Montserrat Medium"/>
                <a:cs typeface="Montserrat Medium"/>
                <a:sym typeface="Montserrat Medium"/>
              </a:rPr>
              <a:t>Other + Prototyping </a:t>
            </a:r>
            <a:r>
              <a:rPr lang="pl" sz="900">
                <a:latin typeface="Montserrat Medium"/>
                <a:ea typeface="Montserrat Medium"/>
                <a:cs typeface="Montserrat Medium"/>
                <a:sym typeface="Montserrat Medium"/>
              </a:rPr>
              <a:t>(11)</a:t>
            </a:r>
            <a:endParaRPr sz="900">
              <a:latin typeface="Montserrat Medium"/>
              <a:ea typeface="Montserrat Medium"/>
              <a:cs typeface="Montserrat Medium"/>
              <a:sym typeface="Montserrat Medium"/>
            </a:endParaRPr>
          </a:p>
        </p:txBody>
      </p:sp>
      <p:sp>
        <p:nvSpPr>
          <p:cNvPr id="577" name="Google Shape;577;p94"/>
          <p:cNvSpPr txBox="1"/>
          <p:nvPr/>
        </p:nvSpPr>
        <p:spPr>
          <a:xfrm>
            <a:off x="4572000" y="1957275"/>
            <a:ext cx="8652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l" sz="900">
                <a:latin typeface="Montserrat Medium"/>
                <a:ea typeface="Montserrat Medium"/>
                <a:cs typeface="Montserrat Medium"/>
                <a:sym typeface="Montserrat Medium"/>
              </a:rPr>
              <a:t>Scaling</a:t>
            </a:r>
            <a:r>
              <a:rPr lang="pl" sz="900">
                <a:latin typeface="Montserrat Medium"/>
                <a:ea typeface="Montserrat Medium"/>
                <a:cs typeface="Montserrat Medium"/>
                <a:sym typeface="Montserrat Medium"/>
              </a:rPr>
              <a:t> (29)</a:t>
            </a:r>
            <a:endParaRPr sz="900">
              <a:latin typeface="Montserrat Medium"/>
              <a:ea typeface="Montserrat Medium"/>
              <a:cs typeface="Montserrat Medium"/>
              <a:sym typeface="Montserrat Medium"/>
            </a:endParaRPr>
          </a:p>
        </p:txBody>
      </p:sp>
      <p:sp>
        <p:nvSpPr>
          <p:cNvPr id="578" name="Google Shape;578;p94"/>
          <p:cNvSpPr txBox="1"/>
          <p:nvPr/>
        </p:nvSpPr>
        <p:spPr>
          <a:xfrm>
            <a:off x="3897000" y="4219025"/>
            <a:ext cx="15402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l" sz="900">
                <a:latin typeface="Montserrat Medium"/>
                <a:ea typeface="Montserrat Medium"/>
                <a:cs typeface="Montserrat Medium"/>
                <a:sym typeface="Montserrat Medium"/>
              </a:rPr>
              <a:t>Product-Market Fit</a:t>
            </a:r>
            <a:r>
              <a:rPr lang="pl" sz="900">
                <a:latin typeface="Montserrat Medium"/>
                <a:ea typeface="Montserrat Medium"/>
                <a:cs typeface="Montserrat Medium"/>
                <a:sym typeface="Montserrat Medium"/>
              </a:rPr>
              <a:t> (39)</a:t>
            </a:r>
            <a:endParaRPr sz="900">
              <a:latin typeface="Montserrat Medium"/>
              <a:ea typeface="Montserrat Medium"/>
              <a:cs typeface="Montserrat Medium"/>
              <a:sym typeface="Montserrat Medium"/>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